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495" r:id="rId3"/>
    <p:sldId id="494" r:id="rId4"/>
    <p:sldId id="500" r:id="rId5"/>
    <p:sldId id="496" r:id="rId6"/>
    <p:sldId id="502" r:id="rId7"/>
    <p:sldId id="503" r:id="rId8"/>
    <p:sldId id="519" r:id="rId9"/>
    <p:sldId id="499" r:id="rId10"/>
    <p:sldId id="520" r:id="rId11"/>
    <p:sldId id="521" r:id="rId12"/>
    <p:sldId id="522" r:id="rId13"/>
    <p:sldId id="523" r:id="rId14"/>
    <p:sldId id="524" r:id="rId15"/>
    <p:sldId id="506" r:id="rId16"/>
    <p:sldId id="507" r:id="rId17"/>
    <p:sldId id="509" r:id="rId18"/>
    <p:sldId id="508" r:id="rId19"/>
    <p:sldId id="510" r:id="rId20"/>
    <p:sldId id="511" r:id="rId21"/>
    <p:sldId id="546" r:id="rId22"/>
    <p:sldId id="548" r:id="rId23"/>
    <p:sldId id="513" r:id="rId24"/>
    <p:sldId id="514" r:id="rId25"/>
    <p:sldId id="515"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3" d="100"/>
          <a:sy n="123" d="100"/>
        </p:scale>
        <p:origin x="125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匡宏宇" userId="6226a253-862e-4062-9583-ca90ef3a886f" providerId="ADAL" clId="{EFCF6066-7C27-46E0-8AAB-603FFD462B48}"/>
    <pc:docChg chg="modSld">
      <pc:chgData name="匡宏宇" userId="6226a253-862e-4062-9583-ca90ef3a886f" providerId="ADAL" clId="{EFCF6066-7C27-46E0-8AAB-603FFD462B48}" dt="2023-12-04T09:17:54.256" v="3" actId="207"/>
      <pc:docMkLst>
        <pc:docMk/>
      </pc:docMkLst>
      <pc:sldChg chg="modSp">
        <pc:chgData name="匡宏宇" userId="6226a253-862e-4062-9583-ca90ef3a886f" providerId="ADAL" clId="{EFCF6066-7C27-46E0-8AAB-603FFD462B48}" dt="2023-12-04T09:17:54.256" v="3" actId="207"/>
        <pc:sldMkLst>
          <pc:docMk/>
          <pc:sldMk cId="3860539031" sldId="523"/>
        </pc:sldMkLst>
        <pc:spChg chg="mod">
          <ac:chgData name="匡宏宇" userId="6226a253-862e-4062-9583-ca90ef3a886f" providerId="ADAL" clId="{EFCF6066-7C27-46E0-8AAB-603FFD462B48}" dt="2023-12-04T09:17:54.256" v="3" actId="207"/>
          <ac:spMkLst>
            <pc:docMk/>
            <pc:sldMk cId="3860539031" sldId="523"/>
            <ac:spMk id="3" creationId="{B23FAA48-D44B-4672-AE80-97242B45A85A}"/>
          </ac:spMkLst>
        </pc:spChg>
      </pc:sldChg>
    </pc:docChg>
  </pc:docChgLst>
  <pc:docChgLst>
    <pc:chgData name="匡宏宇" userId="6226a253-862e-4062-9583-ca90ef3a886f" providerId="ADAL" clId="{068B592E-FD5C-4C12-844E-29683A3F4D7F}"/>
    <pc:docChg chg="modSld">
      <pc:chgData name="匡宏宇" userId="6226a253-862e-4062-9583-ca90ef3a886f" providerId="ADAL" clId="{068B592E-FD5C-4C12-844E-29683A3F4D7F}" dt="2024-04-29T20:22:27.852" v="0" actId="207"/>
      <pc:docMkLst>
        <pc:docMk/>
      </pc:docMkLst>
      <pc:sldChg chg="modSp">
        <pc:chgData name="匡宏宇" userId="6226a253-862e-4062-9583-ca90ef3a886f" providerId="ADAL" clId="{068B592E-FD5C-4C12-844E-29683A3F4D7F}" dt="2024-04-29T20:22:27.852" v="0" actId="207"/>
        <pc:sldMkLst>
          <pc:docMk/>
          <pc:sldMk cId="821853357" sldId="513"/>
        </pc:sldMkLst>
        <pc:spChg chg="mod">
          <ac:chgData name="匡宏宇" userId="6226a253-862e-4062-9583-ca90ef3a886f" providerId="ADAL" clId="{068B592E-FD5C-4C12-844E-29683A3F4D7F}" dt="2024-04-29T20:22:27.852" v="0" actId="207"/>
          <ac:spMkLst>
            <pc:docMk/>
            <pc:sldMk cId="821853357" sldId="513"/>
            <ac:spMk id="3" creationId="{EDF77310-AD0C-45C9-9E2D-9D6A98151058}"/>
          </ac:spMkLst>
        </pc:spChg>
      </pc:sldChg>
    </pc:docChg>
  </pc:docChgLst>
  <pc:docChgLst>
    <pc:chgData name="匡宏宇" userId="6226a253-862e-4062-9583-ca90ef3a886f" providerId="ADAL" clId="{B02F9CDE-A5FF-4917-A429-F8F8D4CA0AE9}"/>
    <pc:docChg chg="modSld">
      <pc:chgData name="匡宏宇" userId="6226a253-862e-4062-9583-ca90ef3a886f" providerId="ADAL" clId="{B02F9CDE-A5FF-4917-A429-F8F8D4CA0AE9}" dt="2023-04-25T12:14:01.133" v="0" actId="1076"/>
      <pc:docMkLst>
        <pc:docMk/>
      </pc:docMkLst>
      <pc:sldChg chg="modSp mod">
        <pc:chgData name="匡宏宇" userId="6226a253-862e-4062-9583-ca90ef3a886f" providerId="ADAL" clId="{B02F9CDE-A5FF-4917-A429-F8F8D4CA0AE9}" dt="2023-04-25T12:14:01.133" v="0" actId="1076"/>
        <pc:sldMkLst>
          <pc:docMk/>
          <pc:sldMk cId="1347776585" sldId="519"/>
        </pc:sldMkLst>
        <pc:picChg chg="mod">
          <ac:chgData name="匡宏宇" userId="6226a253-862e-4062-9583-ca90ef3a886f" providerId="ADAL" clId="{B02F9CDE-A5FF-4917-A429-F8F8D4CA0AE9}" dt="2023-04-25T12:14:01.133" v="0" actId="1076"/>
          <ac:picMkLst>
            <pc:docMk/>
            <pc:sldMk cId="1347776585" sldId="519"/>
            <ac:picMk id="8" creationId="{2832685F-0A20-7C5B-5FC5-1D6DF8B9381F}"/>
          </ac:picMkLst>
        </pc:picChg>
      </pc:sldChg>
    </pc:docChg>
  </pc:docChgLst>
  <pc:docChgLst>
    <pc:chgData name="匡宏宇" userId="6226a253-862e-4062-9583-ca90ef3a886f" providerId="ADAL" clId="{809EBA7F-A064-4C81-ACA4-18537552E744}"/>
    <pc:docChg chg="custSel addSld delSld modSld">
      <pc:chgData name="匡宏宇" userId="6226a253-862e-4062-9583-ca90ef3a886f" providerId="ADAL" clId="{809EBA7F-A064-4C81-ACA4-18537552E744}" dt="2021-10-25T01:33:24.032" v="1396"/>
      <pc:docMkLst>
        <pc:docMk/>
      </pc:docMkLst>
      <pc:sldChg chg="modSp mod">
        <pc:chgData name="匡宏宇" userId="6226a253-862e-4062-9583-ca90ef3a886f" providerId="ADAL" clId="{809EBA7F-A064-4C81-ACA4-18537552E744}" dt="2021-10-25T01:08:19.459" v="156"/>
        <pc:sldMkLst>
          <pc:docMk/>
          <pc:sldMk cId="436724951" sldId="256"/>
        </pc:sldMkLst>
        <pc:spChg chg="mod">
          <ac:chgData name="匡宏宇" userId="6226a253-862e-4062-9583-ca90ef3a886f" providerId="ADAL" clId="{809EBA7F-A064-4C81-ACA4-18537552E744}" dt="2021-10-25T01:08:19.459" v="156"/>
          <ac:spMkLst>
            <pc:docMk/>
            <pc:sldMk cId="436724951" sldId="256"/>
            <ac:spMk id="2" creationId="{9217EFCF-7D17-4C2A-9183-E58DBB4B98EB}"/>
          </ac:spMkLst>
        </pc:spChg>
      </pc:sldChg>
      <pc:sldChg chg="del">
        <pc:chgData name="匡宏宇" userId="6226a253-862e-4062-9583-ca90ef3a886f" providerId="ADAL" clId="{809EBA7F-A064-4C81-ACA4-18537552E744}" dt="2021-10-25T01:05:18.113" v="1" actId="47"/>
        <pc:sldMkLst>
          <pc:docMk/>
          <pc:sldMk cId="691220411" sldId="464"/>
        </pc:sldMkLst>
      </pc:sldChg>
      <pc:sldChg chg="del">
        <pc:chgData name="匡宏宇" userId="6226a253-862e-4062-9583-ca90ef3a886f" providerId="ADAL" clId="{809EBA7F-A064-4C81-ACA4-18537552E744}" dt="2021-10-25T01:05:18.113" v="1" actId="47"/>
        <pc:sldMkLst>
          <pc:docMk/>
          <pc:sldMk cId="55239716" sldId="465"/>
        </pc:sldMkLst>
      </pc:sldChg>
      <pc:sldChg chg="del">
        <pc:chgData name="匡宏宇" userId="6226a253-862e-4062-9583-ca90ef3a886f" providerId="ADAL" clId="{809EBA7F-A064-4C81-ACA4-18537552E744}" dt="2021-10-25T01:05:18.113" v="1" actId="47"/>
        <pc:sldMkLst>
          <pc:docMk/>
          <pc:sldMk cId="2319214016" sldId="466"/>
        </pc:sldMkLst>
      </pc:sldChg>
      <pc:sldChg chg="del">
        <pc:chgData name="匡宏宇" userId="6226a253-862e-4062-9583-ca90ef3a886f" providerId="ADAL" clId="{809EBA7F-A064-4C81-ACA4-18537552E744}" dt="2021-10-25T01:05:18.113" v="1" actId="47"/>
        <pc:sldMkLst>
          <pc:docMk/>
          <pc:sldMk cId="525136199" sldId="467"/>
        </pc:sldMkLst>
      </pc:sldChg>
      <pc:sldChg chg="del">
        <pc:chgData name="匡宏宇" userId="6226a253-862e-4062-9583-ca90ef3a886f" providerId="ADAL" clId="{809EBA7F-A064-4C81-ACA4-18537552E744}" dt="2021-10-25T01:05:18.113" v="1" actId="47"/>
        <pc:sldMkLst>
          <pc:docMk/>
          <pc:sldMk cId="2793184600" sldId="468"/>
        </pc:sldMkLst>
      </pc:sldChg>
      <pc:sldChg chg="del">
        <pc:chgData name="匡宏宇" userId="6226a253-862e-4062-9583-ca90ef3a886f" providerId="ADAL" clId="{809EBA7F-A064-4C81-ACA4-18537552E744}" dt="2021-10-25T01:05:01.189" v="0" actId="47"/>
        <pc:sldMkLst>
          <pc:docMk/>
          <pc:sldMk cId="1775413780" sldId="481"/>
        </pc:sldMkLst>
      </pc:sldChg>
      <pc:sldChg chg="del">
        <pc:chgData name="匡宏宇" userId="6226a253-862e-4062-9583-ca90ef3a886f" providerId="ADAL" clId="{809EBA7F-A064-4C81-ACA4-18537552E744}" dt="2021-10-25T01:05:01.189" v="0" actId="47"/>
        <pc:sldMkLst>
          <pc:docMk/>
          <pc:sldMk cId="306395361" sldId="484"/>
        </pc:sldMkLst>
      </pc:sldChg>
      <pc:sldChg chg="del">
        <pc:chgData name="匡宏宇" userId="6226a253-862e-4062-9583-ca90ef3a886f" providerId="ADAL" clId="{809EBA7F-A064-4C81-ACA4-18537552E744}" dt="2021-10-25T01:05:01.189" v="0" actId="47"/>
        <pc:sldMkLst>
          <pc:docMk/>
          <pc:sldMk cId="3532355183" sldId="488"/>
        </pc:sldMkLst>
      </pc:sldChg>
      <pc:sldChg chg="del">
        <pc:chgData name="匡宏宇" userId="6226a253-862e-4062-9583-ca90ef3a886f" providerId="ADAL" clId="{809EBA7F-A064-4C81-ACA4-18537552E744}" dt="2021-10-25T01:05:01.189" v="0" actId="47"/>
        <pc:sldMkLst>
          <pc:docMk/>
          <pc:sldMk cId="1524789089" sldId="490"/>
        </pc:sldMkLst>
      </pc:sldChg>
      <pc:sldChg chg="del">
        <pc:chgData name="匡宏宇" userId="6226a253-862e-4062-9583-ca90ef3a886f" providerId="ADAL" clId="{809EBA7F-A064-4C81-ACA4-18537552E744}" dt="2021-10-25T01:05:18.113" v="1" actId="47"/>
        <pc:sldMkLst>
          <pc:docMk/>
          <pc:sldMk cId="522640876" sldId="491"/>
        </pc:sldMkLst>
      </pc:sldChg>
      <pc:sldChg chg="del">
        <pc:chgData name="匡宏宇" userId="6226a253-862e-4062-9583-ca90ef3a886f" providerId="ADAL" clId="{809EBA7F-A064-4C81-ACA4-18537552E744}" dt="2021-10-25T01:05:01.189" v="0" actId="47"/>
        <pc:sldMkLst>
          <pc:docMk/>
          <pc:sldMk cId="1104554375" sldId="493"/>
        </pc:sldMkLst>
      </pc:sldChg>
      <pc:sldChg chg="modSp modAnim">
        <pc:chgData name="匡宏宇" userId="6226a253-862e-4062-9583-ca90ef3a886f" providerId="ADAL" clId="{809EBA7F-A064-4C81-ACA4-18537552E744}" dt="2021-10-25T01:10:03.236" v="164" actId="207"/>
        <pc:sldMkLst>
          <pc:docMk/>
          <pc:sldMk cId="1208821328" sldId="494"/>
        </pc:sldMkLst>
        <pc:spChg chg="mod">
          <ac:chgData name="匡宏宇" userId="6226a253-862e-4062-9583-ca90ef3a886f" providerId="ADAL" clId="{809EBA7F-A064-4C81-ACA4-18537552E744}" dt="2021-10-25T01:10:03.236" v="164" actId="207"/>
          <ac:spMkLst>
            <pc:docMk/>
            <pc:sldMk cId="1208821328" sldId="494"/>
            <ac:spMk id="3" creationId="{17E457F7-124A-4C60-B467-A4E32B0BBCA0}"/>
          </ac:spMkLst>
        </pc:spChg>
      </pc:sldChg>
      <pc:sldChg chg="modSp mod modAnim">
        <pc:chgData name="匡宏宇" userId="6226a253-862e-4062-9583-ca90ef3a886f" providerId="ADAL" clId="{809EBA7F-A064-4C81-ACA4-18537552E744}" dt="2021-10-25T01:08:06.540" v="106" actId="207"/>
        <pc:sldMkLst>
          <pc:docMk/>
          <pc:sldMk cId="1358243037" sldId="495"/>
        </pc:sldMkLst>
        <pc:spChg chg="mod">
          <ac:chgData name="匡宏宇" userId="6226a253-862e-4062-9583-ca90ef3a886f" providerId="ADAL" clId="{809EBA7F-A064-4C81-ACA4-18537552E744}" dt="2021-10-25T01:06:37.001" v="23" actId="1038"/>
          <ac:spMkLst>
            <pc:docMk/>
            <pc:sldMk cId="1358243037" sldId="495"/>
            <ac:spMk id="2" creationId="{65AB4F9A-2CB4-4A3D-A503-A9D32A583E98}"/>
          </ac:spMkLst>
        </pc:spChg>
        <pc:spChg chg="mod">
          <ac:chgData name="匡宏宇" userId="6226a253-862e-4062-9583-ca90ef3a886f" providerId="ADAL" clId="{809EBA7F-A064-4C81-ACA4-18537552E744}" dt="2021-10-25T01:08:06.540" v="106" actId="207"/>
          <ac:spMkLst>
            <pc:docMk/>
            <pc:sldMk cId="1358243037" sldId="495"/>
            <ac:spMk id="3" creationId="{C5A83788-4D4D-4AAF-9730-DE7D4FA0DE71}"/>
          </ac:spMkLst>
        </pc:spChg>
      </pc:sldChg>
      <pc:sldChg chg="del">
        <pc:chgData name="匡宏宇" userId="6226a253-862e-4062-9583-ca90ef3a886f" providerId="ADAL" clId="{809EBA7F-A064-4C81-ACA4-18537552E744}" dt="2021-10-25T01:05:18.113" v="1" actId="47"/>
        <pc:sldMkLst>
          <pc:docMk/>
          <pc:sldMk cId="3545565978" sldId="497"/>
        </pc:sldMkLst>
      </pc:sldChg>
      <pc:sldChg chg="del">
        <pc:chgData name="匡宏宇" userId="6226a253-862e-4062-9583-ca90ef3a886f" providerId="ADAL" clId="{809EBA7F-A064-4C81-ACA4-18537552E744}" dt="2021-10-25T01:05:18.113" v="1" actId="47"/>
        <pc:sldMkLst>
          <pc:docMk/>
          <pc:sldMk cId="1909920363" sldId="498"/>
        </pc:sldMkLst>
      </pc:sldChg>
      <pc:sldChg chg="del">
        <pc:chgData name="匡宏宇" userId="6226a253-862e-4062-9583-ca90ef3a886f" providerId="ADAL" clId="{809EBA7F-A064-4C81-ACA4-18537552E744}" dt="2021-10-25T01:05:18.113" v="1" actId="47"/>
        <pc:sldMkLst>
          <pc:docMk/>
          <pc:sldMk cId="3274341062" sldId="499"/>
        </pc:sldMkLst>
      </pc:sldChg>
      <pc:sldChg chg="modSp modAnim">
        <pc:chgData name="匡宏宇" userId="6226a253-862e-4062-9583-ca90ef3a886f" providerId="ADAL" clId="{809EBA7F-A064-4C81-ACA4-18537552E744}" dt="2021-10-25T01:12:37.285" v="309" actId="207"/>
        <pc:sldMkLst>
          <pc:docMk/>
          <pc:sldMk cId="1217670815" sldId="500"/>
        </pc:sldMkLst>
        <pc:spChg chg="mod">
          <ac:chgData name="匡宏宇" userId="6226a253-862e-4062-9583-ca90ef3a886f" providerId="ADAL" clId="{809EBA7F-A064-4C81-ACA4-18537552E744}" dt="2021-10-25T01:12:37.285" v="309" actId="207"/>
          <ac:spMkLst>
            <pc:docMk/>
            <pc:sldMk cId="1217670815" sldId="500"/>
            <ac:spMk id="3" creationId="{CBAC3F54-E367-4109-99B2-A9E52AD4B70F}"/>
          </ac:spMkLst>
        </pc:spChg>
      </pc:sldChg>
      <pc:sldChg chg="modSp">
        <pc:chgData name="匡宏宇" userId="6226a253-862e-4062-9583-ca90ef3a886f" providerId="ADAL" clId="{809EBA7F-A064-4C81-ACA4-18537552E744}" dt="2021-10-25T01:32:00.299" v="1317"/>
        <pc:sldMkLst>
          <pc:docMk/>
          <pc:sldMk cId="1226887366" sldId="502"/>
        </pc:sldMkLst>
        <pc:spChg chg="mod">
          <ac:chgData name="匡宏宇" userId="6226a253-862e-4062-9583-ca90ef3a886f" providerId="ADAL" clId="{809EBA7F-A064-4C81-ACA4-18537552E744}" dt="2021-10-25T01:32:00.299" v="1317"/>
          <ac:spMkLst>
            <pc:docMk/>
            <pc:sldMk cId="1226887366" sldId="502"/>
            <ac:spMk id="3" creationId="{103D16E3-DC6E-4282-8AEC-43C7E88A4EC5}"/>
          </ac:spMkLst>
        </pc:spChg>
      </pc:sldChg>
      <pc:sldChg chg="modSp add mod modAnim">
        <pc:chgData name="匡宏宇" userId="6226a253-862e-4062-9583-ca90ef3a886f" providerId="ADAL" clId="{809EBA7F-A064-4C81-ACA4-18537552E744}" dt="2021-10-25T01:33:24.032" v="1396"/>
        <pc:sldMkLst>
          <pc:docMk/>
          <pc:sldMk cId="1681568936" sldId="504"/>
        </pc:sldMkLst>
        <pc:spChg chg="mod">
          <ac:chgData name="匡宏宇" userId="6226a253-862e-4062-9583-ca90ef3a886f" providerId="ADAL" clId="{809EBA7F-A064-4C81-ACA4-18537552E744}" dt="2021-10-25T01:33:24.032" v="1396"/>
          <ac:spMkLst>
            <pc:docMk/>
            <pc:sldMk cId="1681568936" sldId="504"/>
            <ac:spMk id="3" creationId="{C8C09752-9117-4998-92CA-283E03500570}"/>
          </ac:spMkLst>
        </pc:spChg>
      </pc:sldChg>
    </pc:docChg>
  </pc:docChgLst>
  <pc:docChgLst>
    <pc:chgData name="匡宏宇" userId="6226a253-862e-4062-9583-ca90ef3a886f" providerId="ADAL" clId="{5C794FB3-4F3E-4AED-A720-CF6DC10A0D90}"/>
    <pc:docChg chg="undo custSel addSld delSld modSld">
      <pc:chgData name="匡宏宇" userId="6226a253-862e-4062-9583-ca90ef3a886f" providerId="ADAL" clId="{5C794FB3-4F3E-4AED-A720-CF6DC10A0D90}" dt="2021-10-21T05:44:23.391" v="3633"/>
      <pc:docMkLst>
        <pc:docMk/>
      </pc:docMkLst>
      <pc:sldChg chg="modSp mod">
        <pc:chgData name="匡宏宇" userId="6226a253-862e-4062-9583-ca90ef3a886f" providerId="ADAL" clId="{5C794FB3-4F3E-4AED-A720-CF6DC10A0D90}" dt="2021-10-21T00:14:44.797" v="84"/>
        <pc:sldMkLst>
          <pc:docMk/>
          <pc:sldMk cId="436724951" sldId="256"/>
        </pc:sldMkLst>
        <pc:spChg chg="mod">
          <ac:chgData name="匡宏宇" userId="6226a253-862e-4062-9583-ca90ef3a886f" providerId="ADAL" clId="{5C794FB3-4F3E-4AED-A720-CF6DC10A0D90}" dt="2021-10-21T00:14:44.797" v="84"/>
          <ac:spMkLst>
            <pc:docMk/>
            <pc:sldMk cId="436724951" sldId="256"/>
            <ac:spMk id="2" creationId="{9217EFCF-7D17-4C2A-9183-E58DBB4B98EB}"/>
          </ac:spMkLst>
        </pc:spChg>
      </pc:sldChg>
      <pc:sldChg chg="del">
        <pc:chgData name="匡宏宇" userId="6226a253-862e-4062-9583-ca90ef3a886f" providerId="ADAL" clId="{5C794FB3-4F3E-4AED-A720-CF6DC10A0D90}" dt="2021-10-21T00:14:49.342" v="85" actId="2696"/>
        <pc:sldMkLst>
          <pc:docMk/>
          <pc:sldMk cId="28960633" sldId="458"/>
        </pc:sldMkLst>
      </pc:sldChg>
      <pc:sldChg chg="modAnim">
        <pc:chgData name="匡宏宇" userId="6226a253-862e-4062-9583-ca90ef3a886f" providerId="ADAL" clId="{5C794FB3-4F3E-4AED-A720-CF6DC10A0D90}" dt="2021-10-21T01:13:29.088" v="3516"/>
        <pc:sldMkLst>
          <pc:docMk/>
          <pc:sldMk cId="55239716" sldId="465"/>
        </pc:sldMkLst>
      </pc:sldChg>
      <pc:sldChg chg="modAnim">
        <pc:chgData name="匡宏宇" userId="6226a253-862e-4062-9583-ca90ef3a886f" providerId="ADAL" clId="{5C794FB3-4F3E-4AED-A720-CF6DC10A0D90}" dt="2021-10-21T01:13:24.667" v="3515"/>
        <pc:sldMkLst>
          <pc:docMk/>
          <pc:sldMk cId="2319214016" sldId="466"/>
        </pc:sldMkLst>
      </pc:sldChg>
      <pc:sldChg chg="modSp mod modAnim">
        <pc:chgData name="匡宏宇" userId="6226a253-862e-4062-9583-ca90ef3a886f" providerId="ADAL" clId="{5C794FB3-4F3E-4AED-A720-CF6DC10A0D90}" dt="2021-10-21T00:31:34.931" v="977" actId="14100"/>
        <pc:sldMkLst>
          <pc:docMk/>
          <pc:sldMk cId="525136199" sldId="467"/>
        </pc:sldMkLst>
        <pc:spChg chg="mod">
          <ac:chgData name="匡宏宇" userId="6226a253-862e-4062-9583-ca90ef3a886f" providerId="ADAL" clId="{5C794FB3-4F3E-4AED-A720-CF6DC10A0D90}" dt="2021-10-21T00:30:10.024" v="942" actId="14100"/>
          <ac:spMkLst>
            <pc:docMk/>
            <pc:sldMk cId="525136199" sldId="467"/>
            <ac:spMk id="2" creationId="{86DC7C2D-8B1D-43DC-BE58-8AB823A6D3DD}"/>
          </ac:spMkLst>
        </pc:spChg>
        <pc:spChg chg="mod">
          <ac:chgData name="匡宏宇" userId="6226a253-862e-4062-9583-ca90ef3a886f" providerId="ADAL" clId="{5C794FB3-4F3E-4AED-A720-CF6DC10A0D90}" dt="2021-10-21T00:31:34.931" v="977" actId="14100"/>
          <ac:spMkLst>
            <pc:docMk/>
            <pc:sldMk cId="525136199" sldId="467"/>
            <ac:spMk id="3" creationId="{EFD23BD2-CCAF-4EDA-B7BC-B2EB8C87B29D}"/>
          </ac:spMkLst>
        </pc:spChg>
      </pc:sldChg>
      <pc:sldChg chg="modSp mod">
        <pc:chgData name="匡宏宇" userId="6226a253-862e-4062-9583-ca90ef3a886f" providerId="ADAL" clId="{5C794FB3-4F3E-4AED-A720-CF6DC10A0D90}" dt="2021-10-21T00:22:11.058" v="366" actId="20577"/>
        <pc:sldMkLst>
          <pc:docMk/>
          <pc:sldMk cId="2793184600" sldId="468"/>
        </pc:sldMkLst>
        <pc:spChg chg="mod">
          <ac:chgData name="匡宏宇" userId="6226a253-862e-4062-9583-ca90ef3a886f" providerId="ADAL" clId="{5C794FB3-4F3E-4AED-A720-CF6DC10A0D90}" dt="2021-10-21T00:22:11.058" v="366" actId="20577"/>
          <ac:spMkLst>
            <pc:docMk/>
            <pc:sldMk cId="2793184600" sldId="468"/>
            <ac:spMk id="8" creationId="{A0EC4950-2DA7-48ED-A368-854048C5495E}"/>
          </ac:spMkLst>
        </pc:spChg>
      </pc:sldChg>
      <pc:sldChg chg="del">
        <pc:chgData name="匡宏宇" userId="6226a253-862e-4062-9583-ca90ef3a886f" providerId="ADAL" clId="{5C794FB3-4F3E-4AED-A720-CF6DC10A0D90}" dt="2021-10-21T00:32:34.944" v="982" actId="47"/>
        <pc:sldMkLst>
          <pc:docMk/>
          <pc:sldMk cId="3388735097" sldId="469"/>
        </pc:sldMkLst>
      </pc:sldChg>
      <pc:sldChg chg="del">
        <pc:chgData name="匡宏宇" userId="6226a253-862e-4062-9583-ca90ef3a886f" providerId="ADAL" clId="{5C794FB3-4F3E-4AED-A720-CF6DC10A0D90}" dt="2021-10-21T00:32:34.944" v="982" actId="47"/>
        <pc:sldMkLst>
          <pc:docMk/>
          <pc:sldMk cId="1549484764" sldId="470"/>
        </pc:sldMkLst>
      </pc:sldChg>
      <pc:sldChg chg="del">
        <pc:chgData name="匡宏宇" userId="6226a253-862e-4062-9583-ca90ef3a886f" providerId="ADAL" clId="{5C794FB3-4F3E-4AED-A720-CF6DC10A0D90}" dt="2021-10-21T00:32:34.944" v="982" actId="47"/>
        <pc:sldMkLst>
          <pc:docMk/>
          <pc:sldMk cId="2502008334" sldId="471"/>
        </pc:sldMkLst>
      </pc:sldChg>
      <pc:sldChg chg="del">
        <pc:chgData name="匡宏宇" userId="6226a253-862e-4062-9583-ca90ef3a886f" providerId="ADAL" clId="{5C794FB3-4F3E-4AED-A720-CF6DC10A0D90}" dt="2021-10-21T00:32:34.944" v="982" actId="47"/>
        <pc:sldMkLst>
          <pc:docMk/>
          <pc:sldMk cId="2700330139" sldId="473"/>
        </pc:sldMkLst>
      </pc:sldChg>
      <pc:sldChg chg="del">
        <pc:chgData name="匡宏宇" userId="6226a253-862e-4062-9583-ca90ef3a886f" providerId="ADAL" clId="{5C794FB3-4F3E-4AED-A720-CF6DC10A0D90}" dt="2021-10-21T00:32:34.944" v="982" actId="47"/>
        <pc:sldMkLst>
          <pc:docMk/>
          <pc:sldMk cId="1984885716" sldId="474"/>
        </pc:sldMkLst>
      </pc:sldChg>
      <pc:sldChg chg="del">
        <pc:chgData name="匡宏宇" userId="6226a253-862e-4062-9583-ca90ef3a886f" providerId="ADAL" clId="{5C794FB3-4F3E-4AED-A720-CF6DC10A0D90}" dt="2021-10-21T00:32:34.944" v="982" actId="47"/>
        <pc:sldMkLst>
          <pc:docMk/>
          <pc:sldMk cId="1369771131" sldId="475"/>
        </pc:sldMkLst>
      </pc:sldChg>
      <pc:sldChg chg="add del">
        <pc:chgData name="匡宏宇" userId="6226a253-862e-4062-9583-ca90ef3a886f" providerId="ADAL" clId="{5C794FB3-4F3E-4AED-A720-CF6DC10A0D90}" dt="2021-10-21T00:14:58.439" v="87" actId="2696"/>
        <pc:sldMkLst>
          <pc:docMk/>
          <pc:sldMk cId="1775413780" sldId="481"/>
        </pc:sldMkLst>
      </pc:sldChg>
      <pc:sldChg chg="modSp mod">
        <pc:chgData name="匡宏宇" userId="6226a253-862e-4062-9583-ca90ef3a886f" providerId="ADAL" clId="{5C794FB3-4F3E-4AED-A720-CF6DC10A0D90}" dt="2021-10-21T00:16:26.236" v="172"/>
        <pc:sldMkLst>
          <pc:docMk/>
          <pc:sldMk cId="1524789089" sldId="490"/>
        </pc:sldMkLst>
        <pc:spChg chg="mod">
          <ac:chgData name="匡宏宇" userId="6226a253-862e-4062-9583-ca90ef3a886f" providerId="ADAL" clId="{5C794FB3-4F3E-4AED-A720-CF6DC10A0D90}" dt="2021-10-21T00:16:26.236" v="172"/>
          <ac:spMkLst>
            <pc:docMk/>
            <pc:sldMk cId="1524789089" sldId="490"/>
            <ac:spMk id="3" creationId="{D3C4554B-03E7-4442-B3C0-857034475D79}"/>
          </ac:spMkLst>
        </pc:spChg>
      </pc:sldChg>
      <pc:sldChg chg="modAnim">
        <pc:chgData name="匡宏宇" userId="6226a253-862e-4062-9583-ca90ef3a886f" providerId="ADAL" clId="{5C794FB3-4F3E-4AED-A720-CF6DC10A0D90}" dt="2021-10-21T00:32:17.044" v="981"/>
        <pc:sldMkLst>
          <pc:docMk/>
          <pc:sldMk cId="522640876" sldId="491"/>
        </pc:sldMkLst>
      </pc:sldChg>
      <pc:sldChg chg="del">
        <pc:chgData name="匡宏宇" userId="6226a253-862e-4062-9583-ca90ef3a886f" providerId="ADAL" clId="{5C794FB3-4F3E-4AED-A720-CF6DC10A0D90}" dt="2021-10-21T00:32:34.944" v="982" actId="47"/>
        <pc:sldMkLst>
          <pc:docMk/>
          <pc:sldMk cId="596533631" sldId="492"/>
        </pc:sldMkLst>
      </pc:sldChg>
      <pc:sldChg chg="add modAnim">
        <pc:chgData name="匡宏宇" userId="6226a253-862e-4062-9583-ca90ef3a886f" providerId="ADAL" clId="{5C794FB3-4F3E-4AED-A720-CF6DC10A0D90}" dt="2021-10-21T00:58:29.722" v="2911"/>
        <pc:sldMkLst>
          <pc:docMk/>
          <pc:sldMk cId="1208821328" sldId="494"/>
        </pc:sldMkLst>
      </pc:sldChg>
      <pc:sldChg chg="del">
        <pc:chgData name="匡宏宇" userId="6226a253-862e-4062-9583-ca90ef3a886f" providerId="ADAL" clId="{5C794FB3-4F3E-4AED-A720-CF6DC10A0D90}" dt="2021-10-21T00:16:37.755" v="174" actId="2696"/>
        <pc:sldMkLst>
          <pc:docMk/>
          <pc:sldMk cId="1883975637" sldId="494"/>
        </pc:sldMkLst>
      </pc:sldChg>
      <pc:sldChg chg="modSp mod modAnim">
        <pc:chgData name="匡宏宇" userId="6226a253-862e-4062-9583-ca90ef3a886f" providerId="ADAL" clId="{5C794FB3-4F3E-4AED-A720-CF6DC10A0D90}" dt="2021-10-21T00:21:15.647" v="364" actId="27636"/>
        <pc:sldMkLst>
          <pc:docMk/>
          <pc:sldMk cId="1358243037" sldId="495"/>
        </pc:sldMkLst>
        <pc:spChg chg="mod">
          <ac:chgData name="匡宏宇" userId="6226a253-862e-4062-9583-ca90ef3a886f" providerId="ADAL" clId="{5C794FB3-4F3E-4AED-A720-CF6DC10A0D90}" dt="2021-10-21T00:21:15.647" v="364" actId="27636"/>
          <ac:spMkLst>
            <pc:docMk/>
            <pc:sldMk cId="1358243037" sldId="495"/>
            <ac:spMk id="3" creationId="{C5A83788-4D4D-4AAF-9730-DE7D4FA0DE71}"/>
          </ac:spMkLst>
        </pc:spChg>
      </pc:sldChg>
      <pc:sldChg chg="del">
        <pc:chgData name="匡宏宇" userId="6226a253-862e-4062-9583-ca90ef3a886f" providerId="ADAL" clId="{5C794FB3-4F3E-4AED-A720-CF6DC10A0D90}" dt="2021-10-21T00:16:34.564" v="173" actId="2696"/>
        <pc:sldMkLst>
          <pc:docMk/>
          <pc:sldMk cId="384019706" sldId="496"/>
        </pc:sldMkLst>
      </pc:sldChg>
      <pc:sldChg chg="modSp add mod">
        <pc:chgData name="匡宏宇" userId="6226a253-862e-4062-9583-ca90ef3a886f" providerId="ADAL" clId="{5C794FB3-4F3E-4AED-A720-CF6DC10A0D90}" dt="2021-10-21T01:12:49.121" v="3514" actId="1038"/>
        <pc:sldMkLst>
          <pc:docMk/>
          <pc:sldMk cId="1346997362" sldId="496"/>
        </pc:sldMkLst>
        <pc:spChg chg="mod">
          <ac:chgData name="匡宏宇" userId="6226a253-862e-4062-9583-ca90ef3a886f" providerId="ADAL" clId="{5C794FB3-4F3E-4AED-A720-CF6DC10A0D90}" dt="2021-10-21T01:12:39.959" v="3501" actId="1076"/>
          <ac:spMkLst>
            <pc:docMk/>
            <pc:sldMk cId="1346997362" sldId="496"/>
            <ac:spMk id="5" creationId="{E9CF7B0F-3A78-41F8-8676-0CD2E8F87CA7}"/>
          </ac:spMkLst>
        </pc:spChg>
        <pc:spChg chg="mod">
          <ac:chgData name="匡宏宇" userId="6226a253-862e-4062-9583-ca90ef3a886f" providerId="ADAL" clId="{5C794FB3-4F3E-4AED-A720-CF6DC10A0D90}" dt="2021-10-21T01:11:49.618" v="3487" actId="14100"/>
          <ac:spMkLst>
            <pc:docMk/>
            <pc:sldMk cId="1346997362" sldId="496"/>
            <ac:spMk id="6" creationId="{D4CC27B6-F7BF-4A3F-A25B-B2454432CF6D}"/>
          </ac:spMkLst>
        </pc:spChg>
        <pc:spChg chg="mod">
          <ac:chgData name="匡宏宇" userId="6226a253-862e-4062-9583-ca90ef3a886f" providerId="ADAL" clId="{5C794FB3-4F3E-4AED-A720-CF6DC10A0D90}" dt="2021-10-21T01:11:32.177" v="3480" actId="1076"/>
          <ac:spMkLst>
            <pc:docMk/>
            <pc:sldMk cId="1346997362" sldId="496"/>
            <ac:spMk id="9" creationId="{2BE15659-76F6-4AE8-9454-E6DFE9D9C9C4}"/>
          </ac:spMkLst>
        </pc:spChg>
        <pc:spChg chg="mod">
          <ac:chgData name="匡宏宇" userId="6226a253-862e-4062-9583-ca90ef3a886f" providerId="ADAL" clId="{5C794FB3-4F3E-4AED-A720-CF6DC10A0D90}" dt="2021-10-21T01:12:49.121" v="3514" actId="1038"/>
          <ac:spMkLst>
            <pc:docMk/>
            <pc:sldMk cId="1346997362" sldId="496"/>
            <ac:spMk id="10" creationId="{6CDCDBD6-8791-4581-B44C-545E65E946B5}"/>
          </ac:spMkLst>
        </pc:spChg>
        <pc:picChg chg="mod">
          <ac:chgData name="匡宏宇" userId="6226a253-862e-4062-9583-ca90ef3a886f" providerId="ADAL" clId="{5C794FB3-4F3E-4AED-A720-CF6DC10A0D90}" dt="2021-10-21T01:12:32.838" v="3500" actId="1076"/>
          <ac:picMkLst>
            <pc:docMk/>
            <pc:sldMk cId="1346997362" sldId="496"/>
            <ac:picMk id="4" creationId="{9A0156E1-E965-46F8-8998-44F47AD5A168}"/>
          </ac:picMkLst>
        </pc:picChg>
      </pc:sldChg>
      <pc:sldChg chg="modSp new mod">
        <pc:chgData name="匡宏宇" userId="6226a253-862e-4062-9583-ca90ef3a886f" providerId="ADAL" clId="{5C794FB3-4F3E-4AED-A720-CF6DC10A0D90}" dt="2021-10-21T01:14:03.074" v="3558"/>
        <pc:sldMkLst>
          <pc:docMk/>
          <pc:sldMk cId="1909920363" sldId="498"/>
        </pc:sldMkLst>
        <pc:spChg chg="mod">
          <ac:chgData name="匡宏宇" userId="6226a253-862e-4062-9583-ca90ef3a886f" providerId="ADAL" clId="{5C794FB3-4F3E-4AED-A720-CF6DC10A0D90}" dt="2021-10-21T00:56:54.192" v="2908" actId="14100"/>
          <ac:spMkLst>
            <pc:docMk/>
            <pc:sldMk cId="1909920363" sldId="498"/>
            <ac:spMk id="2" creationId="{687998AC-7B0C-4CBE-9E14-151A26FBA363}"/>
          </ac:spMkLst>
        </pc:spChg>
        <pc:spChg chg="mod">
          <ac:chgData name="匡宏宇" userId="6226a253-862e-4062-9583-ca90ef3a886f" providerId="ADAL" clId="{5C794FB3-4F3E-4AED-A720-CF6DC10A0D90}" dt="2021-10-21T01:14:03.074" v="3558"/>
          <ac:spMkLst>
            <pc:docMk/>
            <pc:sldMk cId="1909920363" sldId="498"/>
            <ac:spMk id="3" creationId="{900DAA69-31E7-41F0-84E9-822E8EC37008}"/>
          </ac:spMkLst>
        </pc:spChg>
      </pc:sldChg>
      <pc:sldChg chg="add">
        <pc:chgData name="匡宏宇" userId="6226a253-862e-4062-9583-ca90ef3a886f" providerId="ADAL" clId="{5C794FB3-4F3E-4AED-A720-CF6DC10A0D90}" dt="2021-10-21T00:57:49.599" v="2909"/>
        <pc:sldMkLst>
          <pc:docMk/>
          <pc:sldMk cId="3274341062" sldId="499"/>
        </pc:sldMkLst>
      </pc:sldChg>
      <pc:sldChg chg="modSp add">
        <pc:chgData name="匡宏宇" userId="6226a253-862e-4062-9583-ca90ef3a886f" providerId="ADAL" clId="{5C794FB3-4F3E-4AED-A720-CF6DC10A0D90}" dt="2021-10-21T05:44:23.391" v="3633"/>
        <pc:sldMkLst>
          <pc:docMk/>
          <pc:sldMk cId="1217670815" sldId="500"/>
        </pc:sldMkLst>
        <pc:spChg chg="mod">
          <ac:chgData name="匡宏宇" userId="6226a253-862e-4062-9583-ca90ef3a886f" providerId="ADAL" clId="{5C794FB3-4F3E-4AED-A720-CF6DC10A0D90}" dt="2021-10-21T05:44:23.391" v="3633"/>
          <ac:spMkLst>
            <pc:docMk/>
            <pc:sldMk cId="1217670815" sldId="500"/>
            <ac:spMk id="3" creationId="{CBAC3F54-E367-4109-99B2-A9E52AD4B70F}"/>
          </ac:spMkLst>
        </pc:spChg>
      </pc:sldChg>
      <pc:sldChg chg="add">
        <pc:chgData name="匡宏宇" userId="6226a253-862e-4062-9583-ca90ef3a886f" providerId="ADAL" clId="{5C794FB3-4F3E-4AED-A720-CF6DC10A0D90}" dt="2021-10-21T00:58:19.643" v="2910"/>
        <pc:sldMkLst>
          <pc:docMk/>
          <pc:sldMk cId="2865057019" sldId="501"/>
        </pc:sldMkLst>
      </pc:sldChg>
      <pc:sldChg chg="modSp add mod modAnim">
        <pc:chgData name="匡宏宇" userId="6226a253-862e-4062-9583-ca90ef3a886f" providerId="ADAL" clId="{5C794FB3-4F3E-4AED-A720-CF6DC10A0D90}" dt="2021-10-21T01:06:38.837" v="3474" actId="14100"/>
        <pc:sldMkLst>
          <pc:docMk/>
          <pc:sldMk cId="1226887366" sldId="502"/>
        </pc:sldMkLst>
        <pc:spChg chg="mod">
          <ac:chgData name="匡宏宇" userId="6226a253-862e-4062-9583-ca90ef3a886f" providerId="ADAL" clId="{5C794FB3-4F3E-4AED-A720-CF6DC10A0D90}" dt="2021-10-21T01:06:38.837" v="3474" actId="14100"/>
          <ac:spMkLst>
            <pc:docMk/>
            <pc:sldMk cId="1226887366" sldId="502"/>
            <ac:spMk id="2" creationId="{97218A4B-6A46-4BC7-B9A1-90157117FDE6}"/>
          </ac:spMkLst>
        </pc:spChg>
        <pc:spChg chg="mod">
          <ac:chgData name="匡宏宇" userId="6226a253-862e-4062-9583-ca90ef3a886f" providerId="ADAL" clId="{5C794FB3-4F3E-4AED-A720-CF6DC10A0D90}" dt="2021-10-21T01:06:35.850" v="3473" actId="14100"/>
          <ac:spMkLst>
            <pc:docMk/>
            <pc:sldMk cId="1226887366" sldId="502"/>
            <ac:spMk id="3" creationId="{103D16E3-DC6E-4282-8AEC-43C7E88A4EC5}"/>
          </ac:spMkLst>
        </pc:spChg>
      </pc:sldChg>
      <pc:sldChg chg="modSp new mod">
        <pc:chgData name="匡宏宇" userId="6226a253-862e-4062-9583-ca90ef3a886f" providerId="ADAL" clId="{5C794FB3-4F3E-4AED-A720-CF6DC10A0D90}" dt="2021-10-21T01:03:40.393" v="3274" actId="113"/>
        <pc:sldMkLst>
          <pc:docMk/>
          <pc:sldMk cId="3975262879" sldId="503"/>
        </pc:sldMkLst>
        <pc:spChg chg="mod">
          <ac:chgData name="匡宏宇" userId="6226a253-862e-4062-9583-ca90ef3a886f" providerId="ADAL" clId="{5C794FB3-4F3E-4AED-A720-CF6DC10A0D90}" dt="2021-10-21T01:03:02.257" v="3263"/>
          <ac:spMkLst>
            <pc:docMk/>
            <pc:sldMk cId="3975262879" sldId="503"/>
            <ac:spMk id="2" creationId="{F034492C-A441-4CFD-AEBC-964B13508FF0}"/>
          </ac:spMkLst>
        </pc:spChg>
        <pc:spChg chg="mod">
          <ac:chgData name="匡宏宇" userId="6226a253-862e-4062-9583-ca90ef3a886f" providerId="ADAL" clId="{5C794FB3-4F3E-4AED-A720-CF6DC10A0D90}" dt="2021-10-21T01:03:40.393" v="3274" actId="113"/>
          <ac:spMkLst>
            <pc:docMk/>
            <pc:sldMk cId="3975262879" sldId="503"/>
            <ac:spMk id="3" creationId="{F3EE1317-0857-46AB-A061-E587777A19EC}"/>
          </ac:spMkLst>
        </pc:spChg>
      </pc:sldChg>
    </pc:docChg>
  </pc:docChgLst>
</pc:chgInfo>
</file>

<file path=ppt/media/image1.png>
</file>

<file path=ppt/media/image11.png>
</file>

<file path=ppt/media/image13.png>
</file>

<file path=ppt/media/image14.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FB9F54-CF5D-4472-88A1-8A6EC7756409}" type="datetimeFigureOut">
              <a:rPr lang="zh-CN" altLang="en-US" smtClean="0"/>
              <a:t>2024/4/30</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0B5581-08D6-4AC0-BB83-A478510BBD45}" type="slidenum">
              <a:rPr lang="zh-CN" altLang="en-US" smtClean="0"/>
              <a:t>‹#›</a:t>
            </a:fld>
            <a:endParaRPr lang="zh-CN" altLang="en-US"/>
          </a:p>
        </p:txBody>
      </p:sp>
    </p:spTree>
    <p:extLst>
      <p:ext uri="{BB962C8B-B14F-4D97-AF65-F5344CB8AC3E}">
        <p14:creationId xmlns:p14="http://schemas.microsoft.com/office/powerpoint/2010/main" val="3464947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A706289-EE24-4ADE-807C-AB59F13588D6}" type="slidenum">
              <a:rPr lang="zh-CN" altLang="en-US" smtClean="0"/>
              <a:t>3</a:t>
            </a:fld>
            <a:endParaRPr lang="zh-CN" altLang="en-US"/>
          </a:p>
        </p:txBody>
      </p:sp>
    </p:spTree>
    <p:extLst>
      <p:ext uri="{BB962C8B-B14F-4D97-AF65-F5344CB8AC3E}">
        <p14:creationId xmlns:p14="http://schemas.microsoft.com/office/powerpoint/2010/main" val="31607882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BF20CF-A7EC-4431-A93C-3A0803156F7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421830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2024/4/30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644625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2024/4/30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3740198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2024/4/30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77450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2024/4/30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92786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553EE72F-3FEC-4AAB-B92A-C955AC1E632A}" type="datetimeFigureOut">
              <a:rPr lang="zh-CN" altLang="en-US" smtClean="0"/>
              <a:t>2024/4/30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016474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553EE72F-3FEC-4AAB-B92A-C955AC1E632A}" type="datetimeFigureOut">
              <a:rPr lang="zh-CN" altLang="en-US" smtClean="0"/>
              <a:t>2024/4/30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219439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553EE72F-3FEC-4AAB-B92A-C955AC1E632A}" type="datetimeFigureOut">
              <a:rPr lang="zh-CN" altLang="en-US" smtClean="0"/>
              <a:t>2024/4/30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189918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553EE72F-3FEC-4AAB-B92A-C955AC1E632A}" type="datetimeFigureOut">
              <a:rPr lang="zh-CN" altLang="en-US" smtClean="0"/>
              <a:t>2024/4/30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4080388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3EE72F-3FEC-4AAB-B92A-C955AC1E632A}" type="datetimeFigureOut">
              <a:rPr lang="zh-CN" altLang="en-US" smtClean="0"/>
              <a:t>2024/4/30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519364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553EE72F-3FEC-4AAB-B92A-C955AC1E632A}" type="datetimeFigureOut">
              <a:rPr lang="zh-CN" altLang="en-US" smtClean="0"/>
              <a:t>2024/4/30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3525768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553EE72F-3FEC-4AAB-B92A-C955AC1E632A}" type="datetimeFigureOut">
              <a:rPr lang="zh-CN" altLang="en-US" smtClean="0"/>
              <a:t>2024/4/30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678452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3EE72F-3FEC-4AAB-B92A-C955AC1E632A}" type="datetimeFigureOut">
              <a:rPr lang="zh-CN" altLang="en-US" smtClean="0"/>
              <a:t>2024/4/30</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6034973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oleObject" Target="../embeddings/oleObject1.bin"/><Relationship Id="rId7" Type="http://schemas.openxmlformats.org/officeDocument/2006/relationships/image" Target="../media/image6.jpeg"/><Relationship Id="rId2" Type="http://schemas.openxmlformats.org/officeDocument/2006/relationships/image" Target="../media/image3.emf"/><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oleObject" Target="../embeddings/oleObject2.bin"/><Relationship Id="rId4"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17EFCF-7D17-4C2A-9183-E58DBB4B98EB}"/>
              </a:ext>
            </a:extLst>
          </p:cNvPr>
          <p:cNvSpPr>
            <a:spLocks noGrp="1"/>
          </p:cNvSpPr>
          <p:nvPr>
            <p:ph type="ctrTitle"/>
          </p:nvPr>
        </p:nvSpPr>
        <p:spPr/>
        <p:txBody>
          <a:bodyPr>
            <a:normAutofit fontScale="90000"/>
          </a:bodyPr>
          <a:lstStyle/>
          <a:p>
            <a:r>
              <a:rPr lang="zh-CN" altLang="en-US" dirty="0"/>
              <a:t>需求与商业模式创新</a:t>
            </a:r>
            <a:br>
              <a:rPr lang="en-US" altLang="zh-CN" dirty="0"/>
            </a:br>
            <a:r>
              <a:rPr lang="zh-CN" altLang="en-US" dirty="0"/>
              <a:t>商业模式设计 </a:t>
            </a:r>
            <a:r>
              <a:rPr lang="en-US" altLang="zh-CN" dirty="0"/>
              <a:t>- </a:t>
            </a:r>
            <a:r>
              <a:rPr lang="zh-CN" altLang="en-US" dirty="0"/>
              <a:t>（客户洞察）构思、可视化、模型构建</a:t>
            </a:r>
          </a:p>
        </p:txBody>
      </p:sp>
      <p:sp>
        <p:nvSpPr>
          <p:cNvPr id="3" name="副标题 2">
            <a:extLst>
              <a:ext uri="{FF2B5EF4-FFF2-40B4-BE49-F238E27FC236}">
                <a16:creationId xmlns:a16="http://schemas.microsoft.com/office/drawing/2014/main" id="{685107F7-2146-4F63-9B7D-008D8D93A9E2}"/>
              </a:ext>
            </a:extLst>
          </p:cNvPr>
          <p:cNvSpPr>
            <a:spLocks noGrp="1"/>
          </p:cNvSpPr>
          <p:nvPr>
            <p:ph type="subTitle" idx="1"/>
          </p:nvPr>
        </p:nvSpPr>
        <p:spPr/>
        <p:txBody>
          <a:bodyPr/>
          <a:lstStyle/>
          <a:p>
            <a:r>
              <a:rPr lang="zh-CN" altLang="en-US" dirty="0"/>
              <a:t>南京大学软件学院 </a:t>
            </a:r>
            <a:r>
              <a:rPr lang="en-US" altLang="zh-CN" dirty="0"/>
              <a:t>– </a:t>
            </a:r>
            <a:r>
              <a:rPr lang="zh-CN" altLang="en-US" dirty="0"/>
              <a:t>匡宏宇</a:t>
            </a:r>
          </a:p>
        </p:txBody>
      </p:sp>
    </p:spTree>
    <p:extLst>
      <p:ext uri="{BB962C8B-B14F-4D97-AF65-F5344CB8AC3E}">
        <p14:creationId xmlns:p14="http://schemas.microsoft.com/office/powerpoint/2010/main" val="436724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A261B7-86D0-4FC4-BA6A-635ED478E8B6}"/>
              </a:ext>
            </a:extLst>
          </p:cNvPr>
          <p:cNvSpPr>
            <a:spLocks noGrp="1"/>
          </p:cNvSpPr>
          <p:nvPr>
            <p:ph type="title"/>
          </p:nvPr>
        </p:nvSpPr>
        <p:spPr>
          <a:xfrm>
            <a:off x="539197" y="147120"/>
            <a:ext cx="7886700" cy="488984"/>
          </a:xfrm>
        </p:spPr>
        <p:txBody>
          <a:bodyPr>
            <a:normAutofit fontScale="90000"/>
          </a:bodyPr>
          <a:lstStyle/>
          <a:p>
            <a:r>
              <a:rPr lang="zh-CN" altLang="en-US" sz="3600" dirty="0"/>
              <a:t>商业模式创新的焦点</a:t>
            </a:r>
          </a:p>
        </p:txBody>
      </p:sp>
      <p:sp>
        <p:nvSpPr>
          <p:cNvPr id="3" name="内容占位符 2">
            <a:extLst>
              <a:ext uri="{FF2B5EF4-FFF2-40B4-BE49-F238E27FC236}">
                <a16:creationId xmlns:a16="http://schemas.microsoft.com/office/drawing/2014/main" id="{E18B26BC-ED36-4A09-8AB7-7FC6F41169C6}"/>
              </a:ext>
            </a:extLst>
          </p:cNvPr>
          <p:cNvSpPr>
            <a:spLocks noGrp="1"/>
          </p:cNvSpPr>
          <p:nvPr>
            <p:ph idx="1"/>
          </p:nvPr>
        </p:nvSpPr>
        <p:spPr>
          <a:xfrm>
            <a:off x="159025" y="745435"/>
            <a:ext cx="8885583" cy="5965445"/>
          </a:xfrm>
        </p:spPr>
        <p:txBody>
          <a:bodyPr>
            <a:normAutofit fontScale="77500" lnSpcReduction="20000"/>
          </a:bodyPr>
          <a:lstStyle/>
          <a:p>
            <a:r>
              <a:rPr lang="zh-CN" altLang="en-US" b="1" dirty="0">
                <a:solidFill>
                  <a:srgbClr val="FF0000"/>
                </a:solidFill>
              </a:rPr>
              <a:t>资源驱动：</a:t>
            </a:r>
            <a:r>
              <a:rPr lang="zh-CN" altLang="en-US" dirty="0"/>
              <a:t>创新来源于组织现有的基础设施或合作伙伴资源</a:t>
            </a:r>
            <a:endParaRPr lang="en-US" altLang="zh-CN" dirty="0"/>
          </a:p>
          <a:p>
            <a:pPr lvl="1"/>
            <a:r>
              <a:rPr lang="zh-CN" altLang="en-US" dirty="0"/>
              <a:t>云计算服务、高传输低时延的</a:t>
            </a:r>
            <a:r>
              <a:rPr lang="en-US" altLang="zh-CN" dirty="0"/>
              <a:t>5g</a:t>
            </a:r>
            <a:r>
              <a:rPr lang="zh-CN" altLang="en-US" dirty="0"/>
              <a:t>网络，新能源与特斯拉的野心</a:t>
            </a:r>
            <a:endParaRPr lang="en-US" altLang="zh-CN" dirty="0"/>
          </a:p>
          <a:p>
            <a:endParaRPr lang="en-US" altLang="zh-CN" sz="975" dirty="0"/>
          </a:p>
          <a:p>
            <a:r>
              <a:rPr lang="zh-CN" altLang="en-US" b="1" dirty="0">
                <a:solidFill>
                  <a:srgbClr val="FF0000"/>
                </a:solidFill>
              </a:rPr>
              <a:t>供给驱动：</a:t>
            </a:r>
            <a:r>
              <a:rPr lang="zh-CN" altLang="en-US" dirty="0"/>
              <a:t>创造全新的价值主张，并影响到其它模块</a:t>
            </a:r>
            <a:endParaRPr lang="en-US" altLang="zh-CN" dirty="0"/>
          </a:p>
          <a:p>
            <a:pPr lvl="1"/>
            <a:r>
              <a:rPr lang="zh-CN" altLang="en-US" dirty="0"/>
              <a:t>水泥输送从</a:t>
            </a:r>
            <a:r>
              <a:rPr lang="en-US" altLang="zh-CN" dirty="0"/>
              <a:t>48</a:t>
            </a:r>
            <a:r>
              <a:rPr lang="zh-CN" altLang="en-US" dirty="0"/>
              <a:t>小时减为</a:t>
            </a:r>
            <a:r>
              <a:rPr lang="en-US" altLang="zh-CN" dirty="0"/>
              <a:t>4</a:t>
            </a:r>
            <a:r>
              <a:rPr lang="zh-CN" altLang="en-US" dirty="0"/>
              <a:t>小时</a:t>
            </a:r>
            <a:endParaRPr lang="en-US" altLang="zh-CN" dirty="0"/>
          </a:p>
          <a:p>
            <a:pPr lvl="1"/>
            <a:r>
              <a:rPr lang="zh-CN" altLang="en-US" dirty="0"/>
              <a:t>云端的全托管机器学习与自动调优、云游戏</a:t>
            </a:r>
            <a:endParaRPr lang="en-US" altLang="zh-CN" dirty="0"/>
          </a:p>
          <a:p>
            <a:endParaRPr lang="en-US" altLang="zh-CN" sz="975" dirty="0"/>
          </a:p>
          <a:p>
            <a:r>
              <a:rPr lang="zh-CN" altLang="en-US" b="1" dirty="0">
                <a:solidFill>
                  <a:srgbClr val="FF0000"/>
                </a:solidFill>
              </a:rPr>
              <a:t>客户驱动：</a:t>
            </a:r>
            <a:r>
              <a:rPr lang="zh-CN" altLang="en-US" dirty="0"/>
              <a:t>基于客户需求、可获得性或便利性的提升，并影响其他模块</a:t>
            </a:r>
            <a:endParaRPr lang="en-US" altLang="zh-CN" dirty="0"/>
          </a:p>
          <a:p>
            <a:pPr lvl="1"/>
            <a:r>
              <a:rPr lang="en-US" altLang="zh-CN" dirty="0"/>
              <a:t>23andMe</a:t>
            </a:r>
            <a:r>
              <a:rPr lang="zh-CN" altLang="en-US" dirty="0"/>
              <a:t>的个人</a:t>
            </a:r>
            <a:r>
              <a:rPr lang="en-US" altLang="zh-CN" dirty="0"/>
              <a:t>DNA</a:t>
            </a:r>
            <a:r>
              <a:rPr lang="zh-CN" altLang="en-US" dirty="0"/>
              <a:t>测试服务（从医疗与研究领域转来）</a:t>
            </a:r>
            <a:endParaRPr lang="en-US" altLang="zh-CN" dirty="0"/>
          </a:p>
          <a:p>
            <a:pPr lvl="1"/>
            <a:r>
              <a:rPr lang="zh-CN" altLang="en-US" dirty="0"/>
              <a:t>付费自习室：价值主张</a:t>
            </a:r>
            <a:r>
              <a:rPr lang="en-US" altLang="zh-CN" dirty="0"/>
              <a:t>-</a:t>
            </a:r>
            <a:r>
              <a:rPr lang="zh-CN" altLang="en-US" dirty="0"/>
              <a:t>（成年人）沉浸式学习空间；收入来源：</a:t>
            </a:r>
            <a:r>
              <a:rPr lang="en-US" altLang="zh-CN" dirty="0"/>
              <a:t>5-20</a:t>
            </a:r>
            <a:r>
              <a:rPr lang="zh-CN" altLang="en-US" dirty="0"/>
              <a:t>元</a:t>
            </a:r>
            <a:r>
              <a:rPr lang="en-US" altLang="zh-CN" dirty="0"/>
              <a:t>/</a:t>
            </a:r>
            <a:r>
              <a:rPr lang="zh-CN" altLang="en-US" dirty="0"/>
              <a:t>小时租赁</a:t>
            </a:r>
            <a:endParaRPr lang="en-US" altLang="zh-CN" dirty="0"/>
          </a:p>
          <a:p>
            <a:endParaRPr lang="en-US" altLang="zh-CN" sz="975" dirty="0"/>
          </a:p>
          <a:p>
            <a:r>
              <a:rPr lang="zh-CN" altLang="en-US" b="1" dirty="0">
                <a:solidFill>
                  <a:srgbClr val="FF0000"/>
                </a:solidFill>
              </a:rPr>
              <a:t>财务驱动：</a:t>
            </a:r>
            <a:r>
              <a:rPr lang="zh-CN" altLang="en-US" dirty="0"/>
              <a:t>由新收益来源、定价机制或者被缩减的成本驱动的创新</a:t>
            </a:r>
            <a:endParaRPr lang="en-US" altLang="zh-CN" dirty="0"/>
          </a:p>
          <a:p>
            <a:pPr lvl="1"/>
            <a:r>
              <a:rPr lang="zh-CN" altLang="en-US" dirty="0"/>
              <a:t>施乐复印机从卖设备转向复印机出租（月费</a:t>
            </a:r>
            <a:r>
              <a:rPr lang="en-US" altLang="zh-CN" dirty="0"/>
              <a:t>95</a:t>
            </a:r>
            <a:r>
              <a:rPr lang="zh-CN" altLang="en-US" dirty="0"/>
              <a:t>美元，含</a:t>
            </a:r>
            <a:r>
              <a:rPr lang="en-US" altLang="zh-CN" dirty="0"/>
              <a:t>2000</a:t>
            </a:r>
            <a:r>
              <a:rPr lang="zh-CN" altLang="en-US" dirty="0"/>
              <a:t>份复印，超出</a:t>
            </a:r>
            <a:r>
              <a:rPr lang="en-US" altLang="zh-CN" dirty="0"/>
              <a:t>5</a:t>
            </a:r>
            <a:r>
              <a:rPr lang="zh-CN" altLang="en-US" dirty="0"/>
              <a:t>美分每张）</a:t>
            </a:r>
            <a:endParaRPr lang="en-US" altLang="zh-CN" dirty="0"/>
          </a:p>
          <a:p>
            <a:pPr lvl="1"/>
            <a:r>
              <a:rPr lang="zh-CN" altLang="en-US" dirty="0"/>
              <a:t>免费经济：</a:t>
            </a:r>
            <a:r>
              <a:rPr lang="en-US" altLang="zh-CN" dirty="0"/>
              <a:t>360</a:t>
            </a:r>
            <a:r>
              <a:rPr lang="zh-CN" altLang="en-US" dirty="0"/>
              <a:t>免费杀毒，</a:t>
            </a:r>
            <a:r>
              <a:rPr lang="en-US" altLang="zh-CN" dirty="0"/>
              <a:t>IBM</a:t>
            </a:r>
            <a:r>
              <a:rPr lang="zh-CN" altLang="en-US" dirty="0"/>
              <a:t>服务器从软件</a:t>
            </a:r>
            <a:r>
              <a:rPr lang="en-US" altLang="zh-CN" dirty="0"/>
              <a:t>+</a:t>
            </a:r>
            <a:r>
              <a:rPr lang="zh-CN" altLang="en-US" dirty="0"/>
              <a:t>硬件转型为开源</a:t>
            </a:r>
            <a:r>
              <a:rPr lang="en-US" altLang="zh-CN" dirty="0"/>
              <a:t>+</a:t>
            </a:r>
            <a:r>
              <a:rPr lang="zh-CN" altLang="en-US" dirty="0"/>
              <a:t>咨询</a:t>
            </a:r>
            <a:r>
              <a:rPr lang="en-US" altLang="zh-CN" dirty="0"/>
              <a:t>+</a:t>
            </a:r>
            <a:r>
              <a:rPr lang="zh-CN" altLang="en-US" dirty="0"/>
              <a:t>硬件</a:t>
            </a:r>
            <a:endParaRPr lang="en-US" altLang="zh-CN" dirty="0"/>
          </a:p>
          <a:p>
            <a:endParaRPr lang="en-US" altLang="zh-CN" sz="975" dirty="0"/>
          </a:p>
          <a:p>
            <a:r>
              <a:rPr lang="zh-CN" altLang="en-US" b="1" dirty="0">
                <a:solidFill>
                  <a:srgbClr val="FF0000"/>
                </a:solidFill>
              </a:rPr>
              <a:t>多点驱动：</a:t>
            </a:r>
            <a:r>
              <a:rPr lang="zh-CN" altLang="en-US" dirty="0"/>
              <a:t>多焦点驱动的创新，并对其它模块产生深远影响</a:t>
            </a:r>
            <a:endParaRPr lang="en-US" altLang="zh-CN" dirty="0"/>
          </a:p>
          <a:p>
            <a:pPr lvl="1"/>
            <a:r>
              <a:rPr lang="zh-CN" altLang="en-US" dirty="0"/>
              <a:t>“卖设备”转为“卖服务”：财务、供给、客户、资源</a:t>
            </a:r>
            <a:endParaRPr lang="en-US" altLang="zh-CN" dirty="0"/>
          </a:p>
          <a:p>
            <a:pPr lvl="1"/>
            <a:r>
              <a:rPr lang="en-US" altLang="zh-CN" dirty="0"/>
              <a:t>B</a:t>
            </a:r>
            <a:r>
              <a:rPr lang="zh-CN" altLang="en-US" dirty="0"/>
              <a:t>站：与共青团及官媒的合作、内容从二次元到多圈融合、从内容转向社交（陪伴）、高粘性用户的游戏运营与内容驱动直播</a:t>
            </a:r>
          </a:p>
        </p:txBody>
      </p:sp>
      <p:sp>
        <p:nvSpPr>
          <p:cNvPr id="4" name="矩形 3">
            <a:extLst>
              <a:ext uri="{FF2B5EF4-FFF2-40B4-BE49-F238E27FC236}">
                <a16:creationId xmlns:a16="http://schemas.microsoft.com/office/drawing/2014/main" id="{A7A5F129-FC2F-4529-A199-590B25C9C8B5}"/>
              </a:ext>
            </a:extLst>
          </p:cNvPr>
          <p:cNvSpPr/>
          <p:nvPr/>
        </p:nvSpPr>
        <p:spPr>
          <a:xfrm>
            <a:off x="5347253" y="1311965"/>
            <a:ext cx="3697356" cy="12026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“我做美团打车是观察到打车的用户一般都是去吃饭，而餐饮是美团的核心业务之一” </a:t>
            </a:r>
            <a:r>
              <a:rPr lang="zh-CN" altLang="en-US" b="1" dirty="0"/>
              <a:t>王兴的这番表态里包含哪些商业模式创新的焦点？</a:t>
            </a:r>
          </a:p>
        </p:txBody>
      </p:sp>
    </p:spTree>
    <p:extLst>
      <p:ext uri="{BB962C8B-B14F-4D97-AF65-F5344CB8AC3E}">
        <p14:creationId xmlns:p14="http://schemas.microsoft.com/office/powerpoint/2010/main" val="3900878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 calcmode="lin" valueType="num">
                                      <p:cBhvr additive="base">
                                        <p:cTn id="1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anim calcmode="lin" valueType="num">
                                      <p:cBhvr additive="base">
                                        <p:cTn id="23"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8" end="8"/>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 calcmode="lin" valueType="num">
                                      <p:cBhvr additive="base">
                                        <p:cTn id="2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
                                            <p:txEl>
                                              <p:pRg st="12" end="12"/>
                                            </p:txEl>
                                          </p:spTgt>
                                        </p:tgtEl>
                                        <p:attrNameLst>
                                          <p:attrName>style.visibility</p:attrName>
                                        </p:attrNameLst>
                                      </p:cBhvr>
                                      <p:to>
                                        <p:strVal val="visible"/>
                                      </p:to>
                                    </p:set>
                                    <p:anim calcmode="lin" valueType="num">
                                      <p:cBhvr additive="base">
                                        <p:cTn id="33"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12" end="12"/>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
                                            <p:txEl>
                                              <p:pRg st="13" end="13"/>
                                            </p:txEl>
                                          </p:spTgt>
                                        </p:tgtEl>
                                        <p:attrNameLst>
                                          <p:attrName>style.visibility</p:attrName>
                                        </p:attrNameLst>
                                      </p:cBhvr>
                                      <p:to>
                                        <p:strVal val="visible"/>
                                      </p:to>
                                    </p:set>
                                    <p:anim calcmode="lin" valueType="num">
                                      <p:cBhvr additive="base">
                                        <p:cTn id="37"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16" end="16"/>
                                            </p:txEl>
                                          </p:spTgt>
                                        </p:tgtEl>
                                        <p:attrNameLst>
                                          <p:attrName>style.visibility</p:attrName>
                                        </p:attrNameLst>
                                      </p:cBhvr>
                                      <p:to>
                                        <p:strVal val="visible"/>
                                      </p:to>
                                    </p:set>
                                    <p:anim calcmode="lin" valueType="num">
                                      <p:cBhvr additive="base">
                                        <p:cTn id="43" dur="500" fill="hold"/>
                                        <p:tgtEl>
                                          <p:spTgt spid="3">
                                            <p:txEl>
                                              <p:pRg st="16" end="1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16" end="16"/>
                                            </p:txEl>
                                          </p:spTgt>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
                                            <p:txEl>
                                              <p:pRg st="17" end="17"/>
                                            </p:txEl>
                                          </p:spTgt>
                                        </p:tgtEl>
                                        <p:attrNameLst>
                                          <p:attrName>style.visibility</p:attrName>
                                        </p:attrNameLst>
                                      </p:cBhvr>
                                      <p:to>
                                        <p:strVal val="visible"/>
                                      </p:to>
                                    </p:set>
                                    <p:anim calcmode="lin" valueType="num">
                                      <p:cBhvr additive="base">
                                        <p:cTn id="47" dur="500" fill="hold"/>
                                        <p:tgtEl>
                                          <p:spTgt spid="3">
                                            <p:txEl>
                                              <p:pRg st="17" end="1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17" end="17"/>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wipe(down)">
                                      <p:cBhvr>
                                        <p:cTn id="5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FBF23D-1B94-4BA4-A89F-2BCA60C1B7A0}"/>
              </a:ext>
            </a:extLst>
          </p:cNvPr>
          <p:cNvSpPr>
            <a:spLocks noGrp="1"/>
          </p:cNvSpPr>
          <p:nvPr>
            <p:ph type="title"/>
          </p:nvPr>
        </p:nvSpPr>
        <p:spPr/>
        <p:txBody>
          <a:bodyPr/>
          <a:lstStyle/>
          <a:p>
            <a:r>
              <a:rPr lang="zh-CN" altLang="en-US" dirty="0"/>
              <a:t>利用“如果</a:t>
            </a:r>
            <a:r>
              <a:rPr lang="en-US" altLang="zh-CN" dirty="0"/>
              <a:t>…</a:t>
            </a:r>
            <a:r>
              <a:rPr lang="zh-CN" altLang="en-US" dirty="0"/>
              <a:t>会怎样”问题来挑战传统思维</a:t>
            </a:r>
          </a:p>
        </p:txBody>
      </p:sp>
      <p:sp>
        <p:nvSpPr>
          <p:cNvPr id="3" name="内容占位符 2">
            <a:extLst>
              <a:ext uri="{FF2B5EF4-FFF2-40B4-BE49-F238E27FC236}">
                <a16:creationId xmlns:a16="http://schemas.microsoft.com/office/drawing/2014/main" id="{77C525A8-662D-4E7A-87ED-2643D72A1BF9}"/>
              </a:ext>
            </a:extLst>
          </p:cNvPr>
          <p:cNvSpPr>
            <a:spLocks noGrp="1"/>
          </p:cNvSpPr>
          <p:nvPr>
            <p:ph idx="1"/>
          </p:nvPr>
        </p:nvSpPr>
        <p:spPr>
          <a:xfrm>
            <a:off x="276045" y="1908313"/>
            <a:ext cx="8643667" cy="4388970"/>
          </a:xfrm>
        </p:spPr>
        <p:txBody>
          <a:bodyPr>
            <a:normAutofit fontScale="85000" lnSpcReduction="20000"/>
          </a:bodyPr>
          <a:lstStyle/>
          <a:p>
            <a:r>
              <a:rPr lang="zh-CN" altLang="en-US" dirty="0"/>
              <a:t>用此类问题打破在设计过程中遇到的现有商业模式的束缚，并使更多新奇的、难以执行的主张闯入我们的思维</a:t>
            </a:r>
            <a:endParaRPr lang="en-US" altLang="zh-CN" dirty="0"/>
          </a:p>
          <a:p>
            <a:endParaRPr lang="en-US" altLang="zh-CN" dirty="0"/>
          </a:p>
          <a:p>
            <a:r>
              <a:rPr lang="zh-CN" altLang="en-US" i="1" dirty="0"/>
              <a:t>基本类型：“从</a:t>
            </a:r>
            <a:r>
              <a:rPr lang="en-US" altLang="zh-CN" i="1" dirty="0"/>
              <a:t>0</a:t>
            </a:r>
            <a:r>
              <a:rPr lang="zh-CN" altLang="en-US" i="1" dirty="0"/>
              <a:t>到</a:t>
            </a:r>
            <a:r>
              <a:rPr lang="en-US" altLang="zh-CN" i="1" dirty="0"/>
              <a:t>1</a:t>
            </a:r>
            <a:r>
              <a:rPr lang="zh-CN" altLang="en-US" i="1" dirty="0"/>
              <a:t>”、“调整</a:t>
            </a:r>
            <a:r>
              <a:rPr lang="en-US" altLang="zh-CN" i="1" dirty="0"/>
              <a:t>/</a:t>
            </a:r>
            <a:r>
              <a:rPr lang="zh-CN" altLang="en-US" i="1" dirty="0"/>
              <a:t>转向”</a:t>
            </a:r>
            <a:endParaRPr lang="en-US" altLang="zh-CN" i="1" dirty="0"/>
          </a:p>
          <a:p>
            <a:endParaRPr lang="en-US" altLang="zh-CN" dirty="0"/>
          </a:p>
          <a:p>
            <a:r>
              <a:rPr lang="zh-CN" altLang="en-US" dirty="0"/>
              <a:t>此类问题只是思考的起点，需要继续构建基于假设的商业模式</a:t>
            </a:r>
            <a:endParaRPr lang="en-US" altLang="zh-CN" dirty="0"/>
          </a:p>
          <a:p>
            <a:pPr lvl="1"/>
            <a:r>
              <a:rPr lang="zh-CN" altLang="en-US" dirty="0"/>
              <a:t>如果某些问题找不到答案，则有可能是思维太过于激进，或未能找到一个合适的商业模式来承载</a:t>
            </a:r>
            <a:endParaRPr lang="en-US" altLang="zh-CN" dirty="0"/>
          </a:p>
          <a:p>
            <a:pPr lvl="1"/>
            <a:endParaRPr lang="en-US" altLang="zh-CN" dirty="0"/>
          </a:p>
          <a:p>
            <a:r>
              <a:rPr lang="zh-CN" altLang="en-US" i="1" dirty="0"/>
              <a:t>“如果</a:t>
            </a:r>
            <a:r>
              <a:rPr lang="zh-CN" altLang="en-US" b="1" i="1" dirty="0"/>
              <a:t>学生无法到校又要不停课</a:t>
            </a:r>
            <a:r>
              <a:rPr lang="zh-CN" altLang="en-US" i="1" dirty="0"/>
              <a:t>会怎样”</a:t>
            </a:r>
            <a:endParaRPr lang="en-US" altLang="zh-CN" i="1" dirty="0"/>
          </a:p>
          <a:p>
            <a:pPr lvl="1"/>
            <a:r>
              <a:rPr lang="zh-CN" altLang="en-US" i="1" dirty="0"/>
              <a:t>教学信息送出去 </a:t>
            </a:r>
            <a:r>
              <a:rPr lang="en-US" altLang="zh-CN" i="1" dirty="0"/>
              <a:t>+ </a:t>
            </a:r>
            <a:r>
              <a:rPr lang="zh-CN" altLang="en-US" i="1" dirty="0"/>
              <a:t>学生反馈收回来</a:t>
            </a:r>
            <a:endParaRPr lang="en-US" altLang="zh-CN" i="1" dirty="0"/>
          </a:p>
          <a:p>
            <a:pPr lvl="1"/>
            <a:r>
              <a:rPr lang="zh-CN" altLang="en-US" i="1" dirty="0"/>
              <a:t>直播、录播、点播、读书（任选，降低开课成本） </a:t>
            </a:r>
            <a:r>
              <a:rPr lang="en-US" altLang="zh-CN" i="1" dirty="0"/>
              <a:t>+ </a:t>
            </a:r>
            <a:r>
              <a:rPr lang="zh-CN" altLang="en-US" i="1" dirty="0"/>
              <a:t>点名、提问、作业、交流、答疑（强制使用教学立方 </a:t>
            </a:r>
            <a:r>
              <a:rPr lang="en-US" altLang="zh-CN" i="1" dirty="0"/>
              <a:t>=&gt; </a:t>
            </a:r>
            <a:r>
              <a:rPr lang="zh-CN" altLang="en-US" i="1" dirty="0"/>
              <a:t>需要提供课程交流平台）</a:t>
            </a:r>
          </a:p>
        </p:txBody>
      </p:sp>
    </p:spTree>
    <p:extLst>
      <p:ext uri="{BB962C8B-B14F-4D97-AF65-F5344CB8AC3E}">
        <p14:creationId xmlns:p14="http://schemas.microsoft.com/office/powerpoint/2010/main" val="2033558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 calcmode="lin" valueType="num">
                                      <p:cBhvr additive="base">
                                        <p:cTn id="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anim calcmode="lin" valueType="num">
                                      <p:cBhvr additive="base">
                                        <p:cTn id="13"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anim calcmode="lin" valueType="num">
                                      <p:cBhvr additive="base">
                                        <p:cTn id="19"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E4374D-003F-4F2E-8B6B-E4611941C135}"/>
              </a:ext>
            </a:extLst>
          </p:cNvPr>
          <p:cNvSpPr>
            <a:spLocks noGrp="1"/>
          </p:cNvSpPr>
          <p:nvPr>
            <p:ph type="title"/>
          </p:nvPr>
        </p:nvSpPr>
        <p:spPr>
          <a:xfrm>
            <a:off x="628650" y="365127"/>
            <a:ext cx="7886700" cy="618848"/>
          </a:xfrm>
        </p:spPr>
        <p:txBody>
          <a:bodyPr>
            <a:normAutofit fontScale="90000"/>
          </a:bodyPr>
          <a:lstStyle/>
          <a:p>
            <a:r>
              <a:rPr lang="zh-CN" altLang="en-US" dirty="0"/>
              <a:t>构思的流程与团队建设</a:t>
            </a:r>
          </a:p>
        </p:txBody>
      </p:sp>
      <p:sp>
        <p:nvSpPr>
          <p:cNvPr id="3" name="内容占位符 2">
            <a:extLst>
              <a:ext uri="{FF2B5EF4-FFF2-40B4-BE49-F238E27FC236}">
                <a16:creationId xmlns:a16="http://schemas.microsoft.com/office/drawing/2014/main" id="{CFF0A37A-7481-4717-9C14-548AE83B51F6}"/>
              </a:ext>
            </a:extLst>
          </p:cNvPr>
          <p:cNvSpPr>
            <a:spLocks noGrp="1"/>
          </p:cNvSpPr>
          <p:nvPr>
            <p:ph idx="1"/>
          </p:nvPr>
        </p:nvSpPr>
        <p:spPr>
          <a:xfrm>
            <a:off x="231169" y="1172817"/>
            <a:ext cx="8912831" cy="5536096"/>
          </a:xfrm>
        </p:spPr>
        <p:txBody>
          <a:bodyPr>
            <a:normAutofit fontScale="77500" lnSpcReduction="20000"/>
          </a:bodyPr>
          <a:lstStyle/>
          <a:p>
            <a:r>
              <a:rPr lang="en-US" altLang="zh-CN" b="1" dirty="0"/>
              <a:t>1.</a:t>
            </a:r>
            <a:r>
              <a:rPr lang="zh-CN" altLang="en-US" b="1" dirty="0"/>
              <a:t>团队组建</a:t>
            </a:r>
            <a:endParaRPr lang="en-US" altLang="zh-CN" b="1" dirty="0"/>
          </a:p>
          <a:p>
            <a:pPr lvl="1"/>
            <a:r>
              <a:rPr lang="zh-CN" altLang="en-US" dirty="0"/>
              <a:t>除了“创意天才”，更需要</a:t>
            </a:r>
            <a:r>
              <a:rPr lang="zh-CN" altLang="en-US" b="1" dirty="0">
                <a:solidFill>
                  <a:srgbClr val="FF0000"/>
                </a:solidFill>
              </a:rPr>
              <a:t>多样化创新团队</a:t>
            </a:r>
            <a:endParaRPr lang="en-US" altLang="zh-CN" b="1" dirty="0">
              <a:solidFill>
                <a:srgbClr val="FF0000"/>
              </a:solidFill>
            </a:endParaRPr>
          </a:p>
          <a:p>
            <a:pPr lvl="1"/>
            <a:r>
              <a:rPr lang="zh-CN" altLang="en-US" dirty="0"/>
              <a:t>成员多样化：业务单元</a:t>
            </a:r>
            <a:r>
              <a:rPr lang="en-US" altLang="zh-CN" dirty="0"/>
              <a:t>/</a:t>
            </a:r>
            <a:r>
              <a:rPr lang="zh-CN" altLang="en-US" dirty="0"/>
              <a:t>领域不同、年龄</a:t>
            </a:r>
            <a:r>
              <a:rPr lang="en-US" altLang="zh-CN" dirty="0"/>
              <a:t>/</a:t>
            </a:r>
            <a:r>
              <a:rPr lang="zh-CN" altLang="en-US" dirty="0"/>
              <a:t>资历水平不同、文化背景不同、经验互补（</a:t>
            </a:r>
            <a:r>
              <a:rPr lang="zh-CN" altLang="en-US" i="1" dirty="0"/>
              <a:t>例：美团成长期重要人物 </a:t>
            </a:r>
            <a:r>
              <a:rPr lang="en-US" altLang="zh-CN" i="1" dirty="0"/>
              <a:t>– </a:t>
            </a:r>
            <a:r>
              <a:rPr lang="zh-CN" altLang="en-US" i="1" dirty="0"/>
              <a:t>原阿里“中供铁军”骨干干嘉伟</a:t>
            </a:r>
            <a:r>
              <a:rPr lang="zh-CN" altLang="en-US" dirty="0"/>
              <a:t>）</a:t>
            </a:r>
            <a:endParaRPr lang="en-US" altLang="zh-CN" dirty="0"/>
          </a:p>
          <a:p>
            <a:pPr lvl="1"/>
            <a:r>
              <a:rPr lang="zh-CN" altLang="en-US" dirty="0"/>
              <a:t>要引导积极倾听，并考虑在关键会议上引入一个中立的引导员或主持人</a:t>
            </a:r>
            <a:endParaRPr lang="en-US" altLang="zh-CN" dirty="0"/>
          </a:p>
          <a:p>
            <a:endParaRPr lang="en-US" altLang="zh-CN" sz="975" b="1" dirty="0"/>
          </a:p>
          <a:p>
            <a:r>
              <a:rPr lang="en-US" altLang="zh-CN" b="1" dirty="0"/>
              <a:t>2.</a:t>
            </a:r>
            <a:r>
              <a:rPr lang="zh-CN" altLang="en-US" b="1" dirty="0"/>
              <a:t>钻研</a:t>
            </a:r>
            <a:endParaRPr lang="en-US" altLang="zh-CN" b="1" dirty="0"/>
          </a:p>
          <a:p>
            <a:pPr lvl="1"/>
            <a:r>
              <a:rPr lang="zh-CN" altLang="en-US" dirty="0"/>
              <a:t>创新所需要的知识：总体研究、客户与潜在客户、新技术调研、现有商业模式评估等</a:t>
            </a:r>
            <a:endParaRPr lang="en-US" altLang="zh-CN" dirty="0"/>
          </a:p>
          <a:p>
            <a:endParaRPr lang="en-US" altLang="zh-CN" sz="975" b="1" dirty="0"/>
          </a:p>
          <a:p>
            <a:r>
              <a:rPr lang="en-US" altLang="zh-CN" b="1" dirty="0"/>
              <a:t>3.</a:t>
            </a:r>
            <a:r>
              <a:rPr lang="zh-CN" altLang="en-US" b="1" dirty="0"/>
              <a:t>开拓</a:t>
            </a:r>
            <a:endParaRPr lang="en-US" altLang="zh-CN" b="1" dirty="0"/>
          </a:p>
          <a:p>
            <a:pPr lvl="1"/>
            <a:r>
              <a:rPr lang="zh-CN" altLang="en-US" dirty="0"/>
              <a:t>从九大模块任意一点出发作为创新起点；数量是关键；重在创意，避免过早评论价值</a:t>
            </a:r>
            <a:endParaRPr lang="en-US" altLang="zh-CN" dirty="0"/>
          </a:p>
          <a:p>
            <a:endParaRPr lang="en-US" altLang="zh-CN" sz="900" dirty="0"/>
          </a:p>
          <a:p>
            <a:r>
              <a:rPr lang="en-US" altLang="zh-CN" b="1" dirty="0"/>
              <a:t>4.</a:t>
            </a:r>
            <a:r>
              <a:rPr lang="zh-CN" altLang="en-US" b="1" dirty="0"/>
              <a:t>甄选标准</a:t>
            </a:r>
            <a:endParaRPr lang="en-US" altLang="zh-CN" b="1" dirty="0"/>
          </a:p>
          <a:p>
            <a:pPr lvl="1"/>
            <a:r>
              <a:rPr lang="zh-CN" altLang="en-US" dirty="0"/>
              <a:t>在业务背景下包含：预期实施时间、潜在收入、可能的客户阻力、对竞争优势的影响</a:t>
            </a:r>
            <a:endParaRPr lang="en-US" altLang="zh-CN" dirty="0"/>
          </a:p>
          <a:p>
            <a:endParaRPr lang="en-US" altLang="zh-CN" sz="900" dirty="0"/>
          </a:p>
          <a:p>
            <a:r>
              <a:rPr lang="en-US" altLang="zh-CN" b="1" dirty="0"/>
              <a:t>5.</a:t>
            </a:r>
            <a:r>
              <a:rPr lang="zh-CN" altLang="en-US" b="1" dirty="0"/>
              <a:t>构建原型（模型）</a:t>
            </a:r>
            <a:endParaRPr lang="en-US" altLang="zh-CN" b="1" dirty="0"/>
          </a:p>
          <a:p>
            <a:pPr lvl="1"/>
            <a:r>
              <a:rPr lang="zh-CN" altLang="en-US" dirty="0"/>
              <a:t>确立标准后从创意中整理一个最优短名单，由此构建</a:t>
            </a:r>
            <a:r>
              <a:rPr lang="en-US" altLang="zh-CN" dirty="0"/>
              <a:t>3-5</a:t>
            </a:r>
            <a:r>
              <a:rPr lang="zh-CN" altLang="en-US" dirty="0"/>
              <a:t>个创新的商业模式，再利用画布进行勾勒和讨论</a:t>
            </a:r>
          </a:p>
        </p:txBody>
      </p:sp>
    </p:spTree>
    <p:extLst>
      <p:ext uri="{BB962C8B-B14F-4D97-AF65-F5344CB8AC3E}">
        <p14:creationId xmlns:p14="http://schemas.microsoft.com/office/powerpoint/2010/main" val="959276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B140A0-7CFF-4F78-BFB3-98E50D52A103}"/>
              </a:ext>
            </a:extLst>
          </p:cNvPr>
          <p:cNvSpPr>
            <a:spLocks noGrp="1"/>
          </p:cNvSpPr>
          <p:nvPr>
            <p:ph type="title"/>
          </p:nvPr>
        </p:nvSpPr>
        <p:spPr>
          <a:xfrm>
            <a:off x="377687" y="139148"/>
            <a:ext cx="8337479" cy="559213"/>
          </a:xfrm>
        </p:spPr>
        <p:txBody>
          <a:bodyPr>
            <a:normAutofit fontScale="90000"/>
          </a:bodyPr>
          <a:lstStyle/>
          <a:p>
            <a:r>
              <a:rPr lang="zh-CN" altLang="en-US" dirty="0"/>
              <a:t>头脑风暴（构思的重要手段）的规则</a:t>
            </a:r>
          </a:p>
        </p:txBody>
      </p:sp>
      <p:sp>
        <p:nvSpPr>
          <p:cNvPr id="3" name="内容占位符 2">
            <a:extLst>
              <a:ext uri="{FF2B5EF4-FFF2-40B4-BE49-F238E27FC236}">
                <a16:creationId xmlns:a16="http://schemas.microsoft.com/office/drawing/2014/main" id="{B23FAA48-D44B-4672-AE80-97242B45A85A}"/>
              </a:ext>
            </a:extLst>
          </p:cNvPr>
          <p:cNvSpPr>
            <a:spLocks noGrp="1"/>
          </p:cNvSpPr>
          <p:nvPr>
            <p:ph idx="1"/>
          </p:nvPr>
        </p:nvSpPr>
        <p:spPr>
          <a:xfrm>
            <a:off x="310549" y="924340"/>
            <a:ext cx="8659953" cy="5794512"/>
          </a:xfrm>
        </p:spPr>
        <p:txBody>
          <a:bodyPr>
            <a:normAutofit fontScale="85000" lnSpcReduction="10000"/>
          </a:bodyPr>
          <a:lstStyle/>
          <a:p>
            <a:r>
              <a:rPr lang="zh-CN" altLang="en-US" i="1" dirty="0"/>
              <a:t>首先，</a:t>
            </a:r>
            <a:r>
              <a:rPr lang="en-US" altLang="zh-CN" i="1" dirty="0"/>
              <a:t>brainstorm</a:t>
            </a:r>
            <a:r>
              <a:rPr lang="zh-CN" altLang="en-US" i="1" dirty="0"/>
              <a:t>更准确的翻译应该是“头脑突击”，参考一战德国的</a:t>
            </a:r>
            <a:r>
              <a:rPr lang="en-US" altLang="zh-CN" i="1" dirty="0" err="1"/>
              <a:t>Sturmtruppen</a:t>
            </a:r>
            <a:r>
              <a:rPr lang="zh-CN" altLang="en-US" i="1" dirty="0"/>
              <a:t>翻译为“风暴突击队”</a:t>
            </a:r>
            <a:endParaRPr lang="en-US" altLang="zh-CN" i="1" dirty="0"/>
          </a:p>
          <a:p>
            <a:pPr lvl="1"/>
            <a:r>
              <a:rPr lang="zh-CN" altLang="en-US" dirty="0"/>
              <a:t>使用一切手段完成目标，“攻山头”（充分发挥军事民主</a:t>
            </a:r>
            <a:r>
              <a:rPr lang="en-US" altLang="zh-CN" dirty="0"/>
              <a:t>+</a:t>
            </a:r>
            <a:r>
              <a:rPr lang="zh-CN" altLang="en-US" dirty="0"/>
              <a:t>严格执行命令）</a:t>
            </a:r>
            <a:endParaRPr lang="en-US" altLang="zh-CN" dirty="0"/>
          </a:p>
          <a:p>
            <a:endParaRPr lang="en-US" altLang="zh-CN" sz="150" dirty="0"/>
          </a:p>
          <a:p>
            <a:r>
              <a:rPr lang="zh-CN" altLang="en-US" b="1" dirty="0">
                <a:solidFill>
                  <a:srgbClr val="0070C0"/>
                </a:solidFill>
              </a:rPr>
              <a:t>保持聚焦</a:t>
            </a:r>
            <a:endParaRPr lang="en-US" altLang="zh-CN" b="1" dirty="0">
              <a:solidFill>
                <a:srgbClr val="0070C0"/>
              </a:solidFill>
            </a:endParaRPr>
          </a:p>
          <a:p>
            <a:pPr lvl="1"/>
            <a:r>
              <a:rPr lang="zh-CN" altLang="en-US" dirty="0"/>
              <a:t>精确表达当前问题、始终与客户需求有关、不要跑题太远、将讨论拉回到开始问题</a:t>
            </a:r>
            <a:endParaRPr lang="en-US" altLang="zh-CN" dirty="0"/>
          </a:p>
          <a:p>
            <a:endParaRPr lang="en-US" altLang="zh-CN" sz="100" dirty="0"/>
          </a:p>
          <a:p>
            <a:r>
              <a:rPr lang="zh-CN" altLang="en-US" b="1" dirty="0">
                <a:solidFill>
                  <a:srgbClr val="0070C0"/>
                </a:solidFill>
              </a:rPr>
              <a:t>执行规则</a:t>
            </a:r>
            <a:endParaRPr lang="en-US" altLang="zh-CN" b="1" dirty="0">
              <a:solidFill>
                <a:srgbClr val="0070C0"/>
              </a:solidFill>
            </a:endParaRPr>
          </a:p>
          <a:p>
            <a:pPr lvl="1"/>
            <a:r>
              <a:rPr lang="zh-CN" altLang="en-US" dirty="0"/>
              <a:t>坚决执行开始时的规则：“不过早下结论”、“每次一人讲“、”追求数量”、“可视化”、“疯狂创意”</a:t>
            </a:r>
            <a:endParaRPr lang="en-US" altLang="zh-CN" dirty="0"/>
          </a:p>
          <a:p>
            <a:endParaRPr lang="en-US" altLang="zh-CN" sz="100" dirty="0"/>
          </a:p>
          <a:p>
            <a:r>
              <a:rPr lang="zh-CN" altLang="en-US" b="1" dirty="0">
                <a:solidFill>
                  <a:srgbClr val="0070C0"/>
                </a:solidFill>
              </a:rPr>
              <a:t>视觉化思考</a:t>
            </a:r>
            <a:endParaRPr lang="en-US" altLang="zh-CN" b="1" dirty="0">
              <a:solidFill>
                <a:srgbClr val="0070C0"/>
              </a:solidFill>
            </a:endParaRPr>
          </a:p>
          <a:p>
            <a:pPr lvl="1"/>
            <a:r>
              <a:rPr lang="zh-CN" altLang="en-US" dirty="0"/>
              <a:t>将创意写或者画在每个人都能看到的地方：便利贴</a:t>
            </a:r>
            <a:r>
              <a:rPr lang="en-US" altLang="zh-CN" dirty="0"/>
              <a:t>+</a:t>
            </a:r>
            <a:r>
              <a:rPr lang="zh-CN" altLang="en-US" dirty="0"/>
              <a:t>黑板</a:t>
            </a:r>
            <a:r>
              <a:rPr lang="en-US" altLang="zh-CN" dirty="0"/>
              <a:t>/</a:t>
            </a:r>
            <a:r>
              <a:rPr lang="zh-CN" altLang="en-US" dirty="0"/>
              <a:t>墙</a:t>
            </a:r>
            <a:endParaRPr lang="en-US" altLang="zh-CN" dirty="0"/>
          </a:p>
          <a:p>
            <a:endParaRPr lang="en-US" altLang="zh-CN" sz="100" dirty="0"/>
          </a:p>
          <a:p>
            <a:r>
              <a:rPr lang="zh-CN" altLang="en-US" b="1" dirty="0">
                <a:solidFill>
                  <a:srgbClr val="0070C0"/>
                </a:solidFill>
              </a:rPr>
              <a:t>准备</a:t>
            </a:r>
            <a:endParaRPr lang="en-US" altLang="zh-CN" b="1" dirty="0">
              <a:solidFill>
                <a:srgbClr val="0070C0"/>
              </a:solidFill>
            </a:endParaRPr>
          </a:p>
          <a:p>
            <a:pPr lvl="1"/>
            <a:r>
              <a:rPr lang="zh-CN" altLang="en-US" dirty="0"/>
              <a:t>为一次头脑风暴所准备的钻研：技术研讨、实地考察、客户讨论等</a:t>
            </a:r>
            <a:endParaRPr lang="en-US" altLang="zh-CN" dirty="0"/>
          </a:p>
          <a:p>
            <a:endParaRPr lang="en-US" altLang="zh-CN" sz="100" dirty="0"/>
          </a:p>
          <a:p>
            <a:r>
              <a:rPr lang="zh-CN" altLang="en-US" i="1" dirty="0"/>
              <a:t>无声的头脑风暴、笨牛训练</a:t>
            </a:r>
          </a:p>
        </p:txBody>
      </p:sp>
    </p:spTree>
    <p:extLst>
      <p:ext uri="{BB962C8B-B14F-4D97-AF65-F5344CB8AC3E}">
        <p14:creationId xmlns:p14="http://schemas.microsoft.com/office/powerpoint/2010/main" val="3860539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 calcmode="lin" valueType="num">
                                      <p:cBhvr additive="base">
                                        <p:cTn id="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 calcmode="lin" valueType="num">
                                      <p:cBhvr additive="base">
                                        <p:cTn id="1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anim calcmode="lin" valueType="num">
                                      <p:cBhvr additive="base">
                                        <p:cTn id="19"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13" end="13"/>
                                            </p:txEl>
                                          </p:spTgt>
                                        </p:tgtEl>
                                        <p:attrNameLst>
                                          <p:attrName>style.visibility</p:attrName>
                                        </p:attrNameLst>
                                      </p:cBhvr>
                                      <p:to>
                                        <p:strVal val="visible"/>
                                      </p:to>
                                    </p:set>
                                    <p:anim calcmode="lin" valueType="num">
                                      <p:cBhvr additive="base">
                                        <p:cTn id="25"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15" end="15"/>
                                            </p:txEl>
                                          </p:spTgt>
                                        </p:tgtEl>
                                        <p:attrNameLst>
                                          <p:attrName>style.visibility</p:attrName>
                                        </p:attrNameLst>
                                      </p:cBhvr>
                                      <p:to>
                                        <p:strVal val="visible"/>
                                      </p:to>
                                    </p:set>
                                    <p:anim calcmode="lin" valueType="num">
                                      <p:cBhvr additive="base">
                                        <p:cTn id="31"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15" end="1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B64D29-47A1-4B82-ADF7-753C2D296F62}"/>
              </a:ext>
            </a:extLst>
          </p:cNvPr>
          <p:cNvSpPr>
            <a:spLocks noGrp="1"/>
          </p:cNvSpPr>
          <p:nvPr>
            <p:ph type="title"/>
          </p:nvPr>
        </p:nvSpPr>
        <p:spPr>
          <a:xfrm>
            <a:off x="628650" y="117303"/>
            <a:ext cx="7886700" cy="666242"/>
          </a:xfrm>
        </p:spPr>
        <p:txBody>
          <a:bodyPr>
            <a:normAutofit/>
          </a:bodyPr>
          <a:lstStyle/>
          <a:p>
            <a:r>
              <a:rPr lang="zh-CN" altLang="en-US" sz="3200" dirty="0"/>
              <a:t>构思补充：明晰思维过程</a:t>
            </a:r>
          </a:p>
        </p:txBody>
      </p:sp>
      <p:sp>
        <p:nvSpPr>
          <p:cNvPr id="3" name="内容占位符 2">
            <a:extLst>
              <a:ext uri="{FF2B5EF4-FFF2-40B4-BE49-F238E27FC236}">
                <a16:creationId xmlns:a16="http://schemas.microsoft.com/office/drawing/2014/main" id="{47610C5B-75D5-4FEC-8FDC-BD34BA4E2B75}"/>
              </a:ext>
            </a:extLst>
          </p:cNvPr>
          <p:cNvSpPr>
            <a:spLocks noGrp="1"/>
          </p:cNvSpPr>
          <p:nvPr>
            <p:ph idx="1"/>
          </p:nvPr>
        </p:nvSpPr>
        <p:spPr>
          <a:xfrm>
            <a:off x="114300" y="923014"/>
            <a:ext cx="8915400" cy="5806098"/>
          </a:xfrm>
        </p:spPr>
        <p:txBody>
          <a:bodyPr>
            <a:normAutofit fontScale="85000" lnSpcReduction="20000"/>
          </a:bodyPr>
          <a:lstStyle/>
          <a:p>
            <a:r>
              <a:rPr lang="zh-CN" altLang="en-US" dirty="0"/>
              <a:t>构思的三个空间</a:t>
            </a:r>
            <a:endParaRPr lang="en-US" altLang="zh-CN" dirty="0"/>
          </a:p>
          <a:p>
            <a:pPr lvl="1"/>
            <a:r>
              <a:rPr lang="zh-CN" altLang="en-US" dirty="0"/>
              <a:t>相互重叠，灵感：从各个可能的源头收集；构思：将灵感转为想法；实施：把最佳想法发展成考虑全面的具体实施计划</a:t>
            </a:r>
            <a:endParaRPr lang="en-US" altLang="zh-CN" dirty="0"/>
          </a:p>
          <a:p>
            <a:endParaRPr lang="en-US" altLang="zh-CN" sz="150" dirty="0"/>
          </a:p>
          <a:p>
            <a:r>
              <a:rPr lang="zh-CN" altLang="en-US" dirty="0"/>
              <a:t>项目情绪图与乐观精神</a:t>
            </a:r>
            <a:endParaRPr lang="en-US" altLang="zh-CN" dirty="0"/>
          </a:p>
          <a:p>
            <a:pPr lvl="1"/>
            <a:r>
              <a:rPr lang="zh-CN" altLang="en-US" dirty="0">
                <a:solidFill>
                  <a:srgbClr val="FF0000"/>
                </a:solidFill>
              </a:rPr>
              <a:t>希望</a:t>
            </a:r>
            <a:r>
              <a:rPr lang="zh-CN" altLang="en-US" dirty="0"/>
              <a:t> </a:t>
            </a:r>
            <a:r>
              <a:rPr lang="en-US" altLang="zh-CN" dirty="0"/>
              <a:t>– </a:t>
            </a:r>
            <a:r>
              <a:rPr lang="zh-CN" altLang="en-US" dirty="0">
                <a:solidFill>
                  <a:srgbClr val="00B050"/>
                </a:solidFill>
              </a:rPr>
              <a:t>（恐慌）</a:t>
            </a:r>
            <a:r>
              <a:rPr lang="en-US" altLang="zh-CN" dirty="0">
                <a:solidFill>
                  <a:srgbClr val="00B050"/>
                </a:solidFill>
              </a:rPr>
              <a:t> – </a:t>
            </a:r>
            <a:r>
              <a:rPr lang="zh-CN" altLang="en-US" dirty="0">
                <a:solidFill>
                  <a:srgbClr val="00B050"/>
                </a:solidFill>
              </a:rPr>
              <a:t>洞见 </a:t>
            </a:r>
            <a:r>
              <a:rPr lang="en-US" altLang="zh-CN" dirty="0"/>
              <a:t>– </a:t>
            </a:r>
            <a:r>
              <a:rPr lang="zh-CN" altLang="en-US" dirty="0">
                <a:solidFill>
                  <a:srgbClr val="FF0000"/>
                </a:solidFill>
              </a:rPr>
              <a:t>信心</a:t>
            </a:r>
            <a:endParaRPr lang="en-US" altLang="zh-CN" dirty="0">
              <a:solidFill>
                <a:srgbClr val="FF0000"/>
              </a:solidFill>
            </a:endParaRPr>
          </a:p>
          <a:p>
            <a:pPr lvl="1"/>
            <a:r>
              <a:rPr lang="zh-CN" altLang="en-US" dirty="0"/>
              <a:t>设计思维与设计团队需要乐观精神，乐观需要信心，信心需要信任</a:t>
            </a:r>
            <a:endParaRPr lang="en-US" altLang="zh-CN" dirty="0"/>
          </a:p>
          <a:p>
            <a:endParaRPr lang="en-US" altLang="zh-CN" sz="150" dirty="0"/>
          </a:p>
          <a:p>
            <a:r>
              <a:rPr lang="zh-CN" altLang="en-US" dirty="0"/>
              <a:t>发散思维与汇聚思维</a:t>
            </a:r>
            <a:endParaRPr lang="en-US" altLang="zh-CN" dirty="0"/>
          </a:p>
          <a:p>
            <a:pPr lvl="1"/>
            <a:r>
              <a:rPr lang="zh-CN" altLang="en-US" dirty="0"/>
              <a:t>发散创造选项，汇聚做出选择</a:t>
            </a:r>
            <a:endParaRPr lang="en-US" altLang="zh-CN" dirty="0"/>
          </a:p>
          <a:p>
            <a:pPr lvl="1"/>
            <a:r>
              <a:rPr lang="zh-CN" altLang="en-US" dirty="0"/>
              <a:t>集体思维倾向于汇聚，并得出唯一的结果；发散思维是创新的途径而不是障碍；汇聚中淘汰有希望的想法是痛苦的</a:t>
            </a:r>
            <a:endParaRPr lang="en-US" altLang="zh-CN" dirty="0"/>
          </a:p>
          <a:p>
            <a:endParaRPr lang="en-US" altLang="zh-CN" sz="100" dirty="0"/>
          </a:p>
          <a:p>
            <a:r>
              <a:rPr lang="zh-CN" altLang="en-US" dirty="0"/>
              <a:t>分析与综合</a:t>
            </a:r>
            <a:endParaRPr lang="en-US" altLang="zh-CN" dirty="0"/>
          </a:p>
          <a:p>
            <a:pPr lvl="1"/>
            <a:r>
              <a:rPr lang="zh-CN" altLang="en-US" dirty="0"/>
              <a:t>分析是对复杂问题的分解，综合可视作从大量数据中总结出有意义模式的过程，本质是一种创造</a:t>
            </a:r>
            <a:endParaRPr lang="en-US" altLang="zh-CN" dirty="0"/>
          </a:p>
          <a:p>
            <a:pPr lvl="1"/>
            <a:r>
              <a:rPr lang="zh-CN" altLang="en-US" dirty="0"/>
              <a:t>若“原始资料”能被纳入前后一致、令人鼓舞的叙事中，则能引发更高层次的整合</a:t>
            </a:r>
            <a:endParaRPr lang="en-US" altLang="zh-CN" dirty="0"/>
          </a:p>
          <a:p>
            <a:endParaRPr lang="en-US" altLang="zh-CN" sz="100" dirty="0"/>
          </a:p>
          <a:p>
            <a:r>
              <a:rPr lang="zh-CN" altLang="en-US" dirty="0"/>
              <a:t>头脑风暴法</a:t>
            </a:r>
            <a:endParaRPr lang="en-US" altLang="zh-CN" dirty="0"/>
          </a:p>
          <a:p>
            <a:pPr lvl="1"/>
            <a:r>
              <a:rPr lang="zh-CN" altLang="en-US" dirty="0"/>
              <a:t>一种需要训练的、有条理的方法，是创造想法的最好选择</a:t>
            </a:r>
            <a:endParaRPr lang="en-US" altLang="zh-CN" dirty="0"/>
          </a:p>
          <a:p>
            <a:pPr lvl="1"/>
            <a:r>
              <a:rPr lang="zh-CN" altLang="en-US" dirty="0"/>
              <a:t>重要规则：暂缓评论、异想天开、不要跑题、借“题” 发挥</a:t>
            </a:r>
          </a:p>
        </p:txBody>
      </p:sp>
    </p:spTree>
    <p:extLst>
      <p:ext uri="{BB962C8B-B14F-4D97-AF65-F5344CB8AC3E}">
        <p14:creationId xmlns:p14="http://schemas.microsoft.com/office/powerpoint/2010/main" val="1213485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 calcmode="lin" valueType="num">
                                      <p:cBhvr additive="base">
                                        <p:cTn id="1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anim calcmode="lin" valueType="num">
                                      <p:cBhvr additive="base">
                                        <p:cTn id="23"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8" end="8"/>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 calcmode="lin" valueType="num">
                                      <p:cBhvr additive="base">
                                        <p:cTn id="2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
                                            <p:txEl>
                                              <p:pRg st="12" end="12"/>
                                            </p:txEl>
                                          </p:spTgt>
                                        </p:tgtEl>
                                        <p:attrNameLst>
                                          <p:attrName>style.visibility</p:attrName>
                                        </p:attrNameLst>
                                      </p:cBhvr>
                                      <p:to>
                                        <p:strVal val="visible"/>
                                      </p:to>
                                    </p:set>
                                    <p:anim calcmode="lin" valueType="num">
                                      <p:cBhvr additive="base">
                                        <p:cTn id="33"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12" end="12"/>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
                                            <p:txEl>
                                              <p:pRg st="13" end="13"/>
                                            </p:txEl>
                                          </p:spTgt>
                                        </p:tgtEl>
                                        <p:attrNameLst>
                                          <p:attrName>style.visibility</p:attrName>
                                        </p:attrNameLst>
                                      </p:cBhvr>
                                      <p:to>
                                        <p:strVal val="visible"/>
                                      </p:to>
                                    </p:set>
                                    <p:anim calcmode="lin" valueType="num">
                                      <p:cBhvr additive="base">
                                        <p:cTn id="37"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16" end="16"/>
                                            </p:txEl>
                                          </p:spTgt>
                                        </p:tgtEl>
                                        <p:attrNameLst>
                                          <p:attrName>style.visibility</p:attrName>
                                        </p:attrNameLst>
                                      </p:cBhvr>
                                      <p:to>
                                        <p:strVal val="visible"/>
                                      </p:to>
                                    </p:set>
                                    <p:anim calcmode="lin" valueType="num">
                                      <p:cBhvr additive="base">
                                        <p:cTn id="43" dur="500" fill="hold"/>
                                        <p:tgtEl>
                                          <p:spTgt spid="3">
                                            <p:txEl>
                                              <p:pRg st="16" end="1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16" end="16"/>
                                            </p:txEl>
                                          </p:spTgt>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
                                            <p:txEl>
                                              <p:pRg st="17" end="17"/>
                                            </p:txEl>
                                          </p:spTgt>
                                        </p:tgtEl>
                                        <p:attrNameLst>
                                          <p:attrName>style.visibility</p:attrName>
                                        </p:attrNameLst>
                                      </p:cBhvr>
                                      <p:to>
                                        <p:strVal val="visible"/>
                                      </p:to>
                                    </p:set>
                                    <p:anim calcmode="lin" valueType="num">
                                      <p:cBhvr additive="base">
                                        <p:cTn id="47" dur="500" fill="hold"/>
                                        <p:tgtEl>
                                          <p:spTgt spid="3">
                                            <p:txEl>
                                              <p:pRg st="17" end="1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17" end="1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E3957D-2DC4-437E-AC4D-ED449A3D9513}"/>
              </a:ext>
            </a:extLst>
          </p:cNvPr>
          <p:cNvSpPr>
            <a:spLocks noGrp="1"/>
          </p:cNvSpPr>
          <p:nvPr>
            <p:ph type="title"/>
          </p:nvPr>
        </p:nvSpPr>
        <p:spPr>
          <a:xfrm>
            <a:off x="628650" y="365127"/>
            <a:ext cx="7886700" cy="658604"/>
          </a:xfrm>
        </p:spPr>
        <p:txBody>
          <a:bodyPr>
            <a:normAutofit fontScale="90000"/>
          </a:bodyPr>
          <a:lstStyle/>
          <a:p>
            <a:r>
              <a:rPr lang="zh-CN" altLang="en-US" b="1" dirty="0">
                <a:solidFill>
                  <a:srgbClr val="FF0000"/>
                </a:solidFill>
              </a:rPr>
              <a:t>视觉化思考</a:t>
            </a:r>
            <a:r>
              <a:rPr lang="zh-CN" altLang="en-US" dirty="0"/>
              <a:t>的价值</a:t>
            </a:r>
          </a:p>
        </p:txBody>
      </p:sp>
      <p:sp>
        <p:nvSpPr>
          <p:cNvPr id="3" name="内容占位符 2">
            <a:extLst>
              <a:ext uri="{FF2B5EF4-FFF2-40B4-BE49-F238E27FC236}">
                <a16:creationId xmlns:a16="http://schemas.microsoft.com/office/drawing/2014/main" id="{E2626663-9F59-42AC-84F4-425B599916AD}"/>
              </a:ext>
            </a:extLst>
          </p:cNvPr>
          <p:cNvSpPr>
            <a:spLocks noGrp="1"/>
          </p:cNvSpPr>
          <p:nvPr>
            <p:ph idx="1"/>
          </p:nvPr>
        </p:nvSpPr>
        <p:spPr>
          <a:xfrm>
            <a:off x="258417" y="1321905"/>
            <a:ext cx="8666922" cy="5049078"/>
          </a:xfrm>
        </p:spPr>
        <p:txBody>
          <a:bodyPr>
            <a:normAutofit fontScale="92500" lnSpcReduction="10000"/>
          </a:bodyPr>
          <a:lstStyle/>
          <a:p>
            <a:r>
              <a:rPr lang="zh-CN" altLang="en-US" dirty="0"/>
              <a:t>商业模式的讨论需要视觉化思考：</a:t>
            </a:r>
            <a:r>
              <a:rPr lang="zh-CN" altLang="en-US" b="1" dirty="0"/>
              <a:t>抽象的东西具体化、复杂的概念简单化</a:t>
            </a:r>
            <a:endParaRPr lang="en-US" altLang="zh-CN" b="1" dirty="0"/>
          </a:p>
          <a:p>
            <a:pPr lvl="1"/>
            <a:r>
              <a:rPr lang="zh-CN" altLang="en-US" dirty="0"/>
              <a:t>商业模式是一个由许多模块以及模块之间的复杂关系组成的复杂概念，其内部元素相互影响，但只有作为一个整体系统时才有意义</a:t>
            </a:r>
            <a:endParaRPr lang="en-US" altLang="zh-CN" dirty="0"/>
          </a:p>
          <a:p>
            <a:pPr lvl="1"/>
            <a:r>
              <a:rPr lang="zh-CN" altLang="en-US" dirty="0"/>
              <a:t>视觉化能够一目了然的刻画商业模式的主旨，并具象化其中的隐含假设</a:t>
            </a:r>
            <a:endParaRPr lang="en-US" altLang="zh-CN" dirty="0"/>
          </a:p>
          <a:p>
            <a:pPr lvl="1"/>
            <a:r>
              <a:rPr lang="zh-CN" altLang="en-US" dirty="0"/>
              <a:t>视觉化能够使商业模式变的明确，为团队讨论提供一些概念性的锚点，使讨论从抽象思维落实到具体、形象的东西</a:t>
            </a:r>
            <a:endParaRPr lang="en-US" altLang="zh-CN" dirty="0"/>
          </a:p>
          <a:p>
            <a:pPr lvl="1"/>
            <a:r>
              <a:rPr lang="zh-CN" altLang="en-US" dirty="0"/>
              <a:t>视觉化既能找出已有模式中的逻辑缺陷，又能在设计全新模式时更容易地添加、删除和移动相关的图片化概念</a:t>
            </a:r>
            <a:endParaRPr lang="en-US" altLang="zh-CN" dirty="0"/>
          </a:p>
          <a:p>
            <a:endParaRPr lang="en-US" altLang="zh-CN" sz="100" dirty="0"/>
          </a:p>
          <a:p>
            <a:r>
              <a:rPr lang="zh-CN" altLang="en-US" dirty="0"/>
              <a:t>视觉化思考使用的两项技术与四个流程</a:t>
            </a:r>
            <a:endParaRPr lang="en-US" altLang="zh-CN" dirty="0"/>
          </a:p>
          <a:p>
            <a:pPr lvl="1"/>
            <a:r>
              <a:rPr lang="zh-CN" altLang="en-US" dirty="0"/>
              <a:t>如何使用便利贴</a:t>
            </a:r>
            <a:r>
              <a:rPr lang="en-US" altLang="zh-CN" dirty="0"/>
              <a:t>+</a:t>
            </a:r>
            <a:r>
              <a:rPr lang="zh-CN" altLang="en-US" dirty="0"/>
              <a:t>如何将草图与商业模式画布结合</a:t>
            </a:r>
            <a:endParaRPr lang="en-US" altLang="zh-CN" dirty="0"/>
          </a:p>
          <a:p>
            <a:pPr lvl="1"/>
            <a:r>
              <a:rPr lang="zh-CN" altLang="en-US" dirty="0"/>
              <a:t>四个流程：理解、对话、探索、沟通</a:t>
            </a:r>
          </a:p>
        </p:txBody>
      </p:sp>
    </p:spTree>
    <p:extLst>
      <p:ext uri="{BB962C8B-B14F-4D97-AF65-F5344CB8AC3E}">
        <p14:creationId xmlns:p14="http://schemas.microsoft.com/office/powerpoint/2010/main" val="218383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7863FD-7E24-4646-BB7B-2B413E140B16}"/>
              </a:ext>
            </a:extLst>
          </p:cNvPr>
          <p:cNvSpPr>
            <a:spLocks noGrp="1"/>
          </p:cNvSpPr>
          <p:nvPr>
            <p:ph type="title"/>
          </p:nvPr>
        </p:nvSpPr>
        <p:spPr/>
        <p:txBody>
          <a:bodyPr/>
          <a:lstStyle/>
          <a:p>
            <a:r>
              <a:rPr lang="zh-CN" altLang="en-US" dirty="0"/>
              <a:t>视觉化的实现：便利贴</a:t>
            </a:r>
            <a:r>
              <a:rPr lang="en-US" altLang="zh-CN" dirty="0"/>
              <a:t>+</a:t>
            </a:r>
            <a:r>
              <a:rPr lang="zh-CN" altLang="en-US" dirty="0"/>
              <a:t>绘画</a:t>
            </a:r>
          </a:p>
        </p:txBody>
      </p:sp>
      <p:sp>
        <p:nvSpPr>
          <p:cNvPr id="3" name="内容占位符 2">
            <a:extLst>
              <a:ext uri="{FF2B5EF4-FFF2-40B4-BE49-F238E27FC236}">
                <a16:creationId xmlns:a16="http://schemas.microsoft.com/office/drawing/2014/main" id="{A2F4B037-3E56-443B-A587-7E987690E231}"/>
              </a:ext>
            </a:extLst>
          </p:cNvPr>
          <p:cNvSpPr>
            <a:spLocks noGrp="1"/>
          </p:cNvSpPr>
          <p:nvPr>
            <p:ph idx="1"/>
          </p:nvPr>
        </p:nvSpPr>
        <p:spPr/>
        <p:txBody>
          <a:bodyPr>
            <a:normAutofit fontScale="85000" lnSpcReduction="20000"/>
          </a:bodyPr>
          <a:lstStyle/>
          <a:p>
            <a:r>
              <a:rPr lang="zh-CN" altLang="en-US" b="1" dirty="0">
                <a:solidFill>
                  <a:srgbClr val="FF0000"/>
                </a:solidFill>
              </a:rPr>
              <a:t>便利贴</a:t>
            </a:r>
            <a:r>
              <a:rPr lang="zh-CN" altLang="en-US" dirty="0"/>
              <a:t>的重要性：随意的添加、删除、移动（在画布上的位置）</a:t>
            </a:r>
            <a:endParaRPr lang="en-US" altLang="zh-CN" dirty="0"/>
          </a:p>
          <a:p>
            <a:pPr lvl="1"/>
            <a:r>
              <a:rPr lang="zh-CN" altLang="en-US" b="1" dirty="0"/>
              <a:t>三个指导方针：</a:t>
            </a:r>
            <a:r>
              <a:rPr lang="zh-CN" altLang="en-US" b="1" dirty="0">
                <a:solidFill>
                  <a:srgbClr val="FF0000"/>
                </a:solidFill>
              </a:rPr>
              <a:t>粗的马克笔</a:t>
            </a:r>
            <a:r>
              <a:rPr lang="en-US" altLang="zh-CN" b="1" dirty="0">
                <a:solidFill>
                  <a:srgbClr val="FF0000"/>
                </a:solidFill>
              </a:rPr>
              <a:t>+</a:t>
            </a:r>
            <a:r>
              <a:rPr lang="zh-CN" altLang="en-US" b="1" dirty="0">
                <a:solidFill>
                  <a:srgbClr val="FF0000"/>
                </a:solidFill>
              </a:rPr>
              <a:t>只写一项元素</a:t>
            </a:r>
            <a:r>
              <a:rPr lang="en-US" altLang="zh-CN" b="1" dirty="0">
                <a:solidFill>
                  <a:srgbClr val="FF0000"/>
                </a:solidFill>
              </a:rPr>
              <a:t>+</a:t>
            </a:r>
            <a:r>
              <a:rPr lang="zh-CN" altLang="en-US" b="1" dirty="0">
                <a:solidFill>
                  <a:srgbClr val="FF0000"/>
                </a:solidFill>
              </a:rPr>
              <a:t>只用少量文字抓住关键点</a:t>
            </a:r>
            <a:endParaRPr lang="en-US" altLang="zh-CN" b="1" dirty="0">
              <a:solidFill>
                <a:srgbClr val="FF0000"/>
              </a:solidFill>
            </a:endParaRPr>
          </a:p>
          <a:p>
            <a:pPr lvl="1"/>
            <a:r>
              <a:rPr lang="zh-CN" altLang="en-US" dirty="0"/>
              <a:t>便利贴的绘制、添加、删除和移动能够有效组织人们参与讨论，反映了商业模式的动态变化过程，与结果同样重要</a:t>
            </a:r>
            <a:endParaRPr lang="en-US" altLang="zh-CN" dirty="0"/>
          </a:p>
          <a:p>
            <a:pPr lvl="1"/>
            <a:r>
              <a:rPr lang="en-US" altLang="zh-CN" i="1" dirty="0"/>
              <a:t>CRC</a:t>
            </a:r>
            <a:r>
              <a:rPr lang="zh-CN" altLang="en-US" i="1" dirty="0"/>
              <a:t>卡片（正面对象状态</a:t>
            </a:r>
            <a:r>
              <a:rPr lang="en-US" altLang="zh-CN" i="1" dirty="0"/>
              <a:t>+</a:t>
            </a:r>
            <a:r>
              <a:rPr lang="zh-CN" altLang="en-US" i="1" dirty="0"/>
              <a:t>行为与协作者，背面简短描述）、</a:t>
            </a:r>
            <a:r>
              <a:rPr lang="en-US" altLang="zh-CN" i="1" dirty="0"/>
              <a:t>Story Card</a:t>
            </a:r>
            <a:r>
              <a:rPr lang="zh-CN" altLang="en-US" i="1" dirty="0"/>
              <a:t>（正面故事描述，背面故事实现的理由）</a:t>
            </a:r>
            <a:endParaRPr lang="en-US" altLang="zh-CN" i="1" dirty="0"/>
          </a:p>
          <a:p>
            <a:endParaRPr lang="en-US" altLang="zh-CN" sz="100" dirty="0"/>
          </a:p>
          <a:p>
            <a:r>
              <a:rPr lang="zh-CN" altLang="en-US" dirty="0"/>
              <a:t>绘画的强大表现力：人对图像的反应要比文字强烈的多</a:t>
            </a:r>
            <a:endParaRPr lang="en-US" altLang="zh-CN" dirty="0"/>
          </a:p>
          <a:p>
            <a:pPr lvl="1"/>
            <a:r>
              <a:rPr lang="zh-CN" altLang="en-US" dirty="0"/>
              <a:t>最简陋的素描也能让事物变得具体和易于理解：如情绪、比例等</a:t>
            </a:r>
            <a:endParaRPr lang="en-US" altLang="zh-CN" dirty="0"/>
          </a:p>
          <a:p>
            <a:pPr lvl="1"/>
            <a:r>
              <a:rPr lang="zh-CN" altLang="en-US" dirty="0"/>
              <a:t>帮助向别人解释和沟通你的商业模式，容易激发起建设性的讨论与创意</a:t>
            </a:r>
            <a:endParaRPr lang="en-US" altLang="zh-CN" dirty="0"/>
          </a:p>
          <a:p>
            <a:pPr lvl="1"/>
            <a:r>
              <a:rPr lang="zh-CN" altLang="en-US" dirty="0"/>
              <a:t>可用于勾勒一个典型客户与他所处的环境，也可用于勾勒出客户群体的需求和任务</a:t>
            </a:r>
          </a:p>
        </p:txBody>
      </p:sp>
    </p:spTree>
    <p:extLst>
      <p:ext uri="{BB962C8B-B14F-4D97-AF65-F5344CB8AC3E}">
        <p14:creationId xmlns:p14="http://schemas.microsoft.com/office/powerpoint/2010/main" val="2668887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 calcmode="lin" valueType="num">
                                      <p:cBhvr additive="base">
                                        <p:cTn id="2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9558CF-46E4-4549-A70E-251161067E06}"/>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F0995C4B-A914-40AD-A8AC-6B702DD21AAF}"/>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C7F06DAE-8CDD-4191-B84C-1EF9839BFF10}"/>
              </a:ext>
            </a:extLst>
          </p:cNvPr>
          <p:cNvPicPr>
            <a:picLocks noChangeAspect="1"/>
          </p:cNvPicPr>
          <p:nvPr/>
        </p:nvPicPr>
        <p:blipFill>
          <a:blip r:embed="rId2"/>
          <a:stretch>
            <a:fillRect/>
          </a:stretch>
        </p:blipFill>
        <p:spPr>
          <a:xfrm>
            <a:off x="0" y="926224"/>
            <a:ext cx="9144000" cy="5005552"/>
          </a:xfrm>
          <a:prstGeom prst="rect">
            <a:avLst/>
          </a:prstGeom>
        </p:spPr>
      </p:pic>
    </p:spTree>
    <p:extLst>
      <p:ext uri="{BB962C8B-B14F-4D97-AF65-F5344CB8AC3E}">
        <p14:creationId xmlns:p14="http://schemas.microsoft.com/office/powerpoint/2010/main" val="9990757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CCF7AD-9296-4D96-8A6E-CBB0DAB5E718}"/>
              </a:ext>
            </a:extLst>
          </p:cNvPr>
          <p:cNvSpPr>
            <a:spLocks noGrp="1"/>
          </p:cNvSpPr>
          <p:nvPr>
            <p:ph type="title"/>
          </p:nvPr>
        </p:nvSpPr>
        <p:spPr/>
        <p:txBody>
          <a:bodyPr>
            <a:normAutofit/>
          </a:bodyPr>
          <a:lstStyle/>
          <a:p>
            <a:r>
              <a:rPr lang="zh-CN" altLang="en-US" sz="3000" dirty="0"/>
              <a:t>视觉化的作用</a:t>
            </a:r>
          </a:p>
        </p:txBody>
      </p:sp>
      <p:sp>
        <p:nvSpPr>
          <p:cNvPr id="3" name="内容占位符 2">
            <a:extLst>
              <a:ext uri="{FF2B5EF4-FFF2-40B4-BE49-F238E27FC236}">
                <a16:creationId xmlns:a16="http://schemas.microsoft.com/office/drawing/2014/main" id="{DD0F70BF-C684-4CA4-87DF-04117FF113EA}"/>
              </a:ext>
            </a:extLst>
          </p:cNvPr>
          <p:cNvSpPr>
            <a:spLocks noGrp="1"/>
          </p:cNvSpPr>
          <p:nvPr>
            <p:ph idx="1"/>
          </p:nvPr>
        </p:nvSpPr>
        <p:spPr/>
        <p:txBody>
          <a:bodyPr>
            <a:normAutofit fontScale="85000" lnSpcReduction="20000"/>
          </a:bodyPr>
          <a:lstStyle/>
          <a:p>
            <a:r>
              <a:rPr lang="zh-CN" altLang="en-US" b="1" dirty="0"/>
              <a:t>理解商业模式的本质</a:t>
            </a:r>
            <a:endParaRPr lang="en-US" altLang="zh-CN" b="1" dirty="0"/>
          </a:p>
          <a:p>
            <a:pPr lvl="1"/>
            <a:r>
              <a:rPr lang="zh-CN" altLang="en-US" b="1" dirty="0"/>
              <a:t>视觉化的语言：</a:t>
            </a:r>
            <a:r>
              <a:rPr lang="zh-CN" altLang="en-US" dirty="0"/>
              <a:t>画布是一张概念图，其功能类似于具有语法规则的视觉化语言，提供了视觉和文字的指引，帮助画出模式中所需的所有信息</a:t>
            </a:r>
            <a:endParaRPr lang="en-US" altLang="zh-CN" dirty="0"/>
          </a:p>
          <a:p>
            <a:pPr lvl="1"/>
            <a:r>
              <a:rPr lang="zh-CN" altLang="en-US" b="1" dirty="0"/>
              <a:t>抓住全貌：</a:t>
            </a:r>
            <a:r>
              <a:rPr lang="zh-CN" altLang="en-US" dirty="0"/>
              <a:t>画布的草图能够为观众提供足够的信息理解全貌，而不被过多的细节影响理解</a:t>
            </a:r>
            <a:endParaRPr lang="en-US" altLang="zh-CN" dirty="0"/>
          </a:p>
          <a:p>
            <a:pPr lvl="1"/>
            <a:r>
              <a:rPr lang="zh-CN" altLang="en-US" b="1" dirty="0"/>
              <a:t>看到关键：</a:t>
            </a:r>
            <a:r>
              <a:rPr lang="zh-CN" altLang="en-US" dirty="0"/>
              <a:t>一定要理解元素</a:t>
            </a:r>
            <a:r>
              <a:rPr lang="en-US" altLang="zh-CN" dirty="0"/>
              <a:t>/</a:t>
            </a:r>
            <a:r>
              <a:rPr lang="zh-CN" altLang="en-US" dirty="0"/>
              <a:t>模块之间的关联关系</a:t>
            </a:r>
            <a:endParaRPr lang="en-US" altLang="zh-CN" dirty="0"/>
          </a:p>
          <a:p>
            <a:endParaRPr lang="en-US" altLang="zh-CN" sz="100" dirty="0"/>
          </a:p>
          <a:p>
            <a:r>
              <a:rPr lang="zh-CN" altLang="en-US" b="1" dirty="0"/>
              <a:t>提升对话效率</a:t>
            </a:r>
            <a:endParaRPr lang="en-US" altLang="zh-CN" b="1" dirty="0"/>
          </a:p>
          <a:p>
            <a:pPr lvl="1"/>
            <a:r>
              <a:rPr lang="zh-CN" altLang="en-US" b="1" dirty="0"/>
              <a:t>共同的参照点：</a:t>
            </a:r>
            <a:r>
              <a:rPr lang="zh-CN" altLang="en-US" b="1" dirty="0">
                <a:solidFill>
                  <a:srgbClr val="FF0000"/>
                </a:solidFill>
              </a:rPr>
              <a:t>将头脑中不言而喻的主观假设具象化</a:t>
            </a:r>
            <a:r>
              <a:rPr lang="zh-CN" altLang="en-US" dirty="0"/>
              <a:t>，并将大量内容固化成为可回溯的参照点（人类的短时记忆只能保留有限数量的想法）</a:t>
            </a:r>
            <a:endParaRPr lang="en-US" altLang="zh-CN" dirty="0"/>
          </a:p>
          <a:p>
            <a:pPr lvl="1"/>
            <a:r>
              <a:rPr lang="zh-CN" altLang="en-US" b="1" dirty="0"/>
              <a:t>统一的语言：</a:t>
            </a:r>
            <a:r>
              <a:rPr lang="zh-CN" altLang="en-US" dirty="0"/>
              <a:t>利用图形和画布帮助不同参与者聚焦，特别是来自不同领域的人</a:t>
            </a:r>
            <a:endParaRPr lang="en-US" altLang="zh-CN" dirty="0"/>
          </a:p>
          <a:p>
            <a:pPr lvl="1"/>
            <a:r>
              <a:rPr lang="zh-CN" altLang="en-US" b="1" dirty="0"/>
              <a:t>一致的理解：</a:t>
            </a:r>
            <a:r>
              <a:rPr lang="zh-CN" altLang="en-US" dirty="0"/>
              <a:t>帮助不同部门的人</a:t>
            </a:r>
            <a:r>
              <a:rPr lang="zh-CN" altLang="en-US" b="1" dirty="0">
                <a:solidFill>
                  <a:srgbClr val="FF0000"/>
                </a:solidFill>
              </a:rPr>
              <a:t>将其深入理解的部分表达出来</a:t>
            </a:r>
            <a:r>
              <a:rPr lang="zh-CN" altLang="en-US" dirty="0"/>
              <a:t>，再一起形成整体的洞察与一致的理解</a:t>
            </a:r>
          </a:p>
        </p:txBody>
      </p:sp>
    </p:spTree>
    <p:extLst>
      <p:ext uri="{BB962C8B-B14F-4D97-AF65-F5344CB8AC3E}">
        <p14:creationId xmlns:p14="http://schemas.microsoft.com/office/powerpoint/2010/main" val="25199147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D61692-58A2-43A7-A15F-E7A811888ACD}"/>
              </a:ext>
            </a:extLst>
          </p:cNvPr>
          <p:cNvSpPr>
            <a:spLocks noGrp="1"/>
          </p:cNvSpPr>
          <p:nvPr>
            <p:ph type="title"/>
          </p:nvPr>
        </p:nvSpPr>
        <p:spPr/>
        <p:txBody>
          <a:bodyPr/>
          <a:lstStyle/>
          <a:p>
            <a:r>
              <a:rPr lang="zh-CN" altLang="en-US" dirty="0"/>
              <a:t>视觉化的作用（续）</a:t>
            </a:r>
          </a:p>
        </p:txBody>
      </p:sp>
      <p:sp>
        <p:nvSpPr>
          <p:cNvPr id="3" name="内容占位符 2">
            <a:extLst>
              <a:ext uri="{FF2B5EF4-FFF2-40B4-BE49-F238E27FC236}">
                <a16:creationId xmlns:a16="http://schemas.microsoft.com/office/drawing/2014/main" id="{9752C997-16B4-4242-A428-B54028324F3F}"/>
              </a:ext>
            </a:extLst>
          </p:cNvPr>
          <p:cNvSpPr>
            <a:spLocks noGrp="1"/>
          </p:cNvSpPr>
          <p:nvPr>
            <p:ph idx="1"/>
          </p:nvPr>
        </p:nvSpPr>
        <p:spPr>
          <a:xfrm>
            <a:off x="139485" y="1825625"/>
            <a:ext cx="8903776" cy="4351338"/>
          </a:xfrm>
        </p:spPr>
        <p:txBody>
          <a:bodyPr>
            <a:normAutofit fontScale="92500"/>
          </a:bodyPr>
          <a:lstStyle/>
          <a:p>
            <a:r>
              <a:rPr lang="zh-CN" altLang="en-US" b="1" dirty="0"/>
              <a:t>探索创意</a:t>
            </a:r>
            <a:endParaRPr lang="en-US" altLang="zh-CN" b="1" dirty="0"/>
          </a:p>
          <a:p>
            <a:pPr lvl="1"/>
            <a:r>
              <a:rPr lang="zh-CN" altLang="en-US" b="1" dirty="0"/>
              <a:t>激发创意：</a:t>
            </a:r>
            <a:r>
              <a:rPr lang="zh-CN" altLang="en-US" dirty="0"/>
              <a:t>模糊的想法</a:t>
            </a:r>
            <a:r>
              <a:rPr lang="en-US" altLang="zh-CN" dirty="0"/>
              <a:t>-</a:t>
            </a:r>
            <a:r>
              <a:rPr lang="zh-CN" altLang="en-US" dirty="0"/>
              <a:t>随着灵感发挥</a:t>
            </a:r>
            <a:r>
              <a:rPr lang="en-US" altLang="zh-CN" dirty="0"/>
              <a:t>-</a:t>
            </a:r>
            <a:r>
              <a:rPr lang="zh-CN" altLang="en-US" dirty="0"/>
              <a:t>有机地整合成一幅图画</a:t>
            </a:r>
            <a:endParaRPr lang="en-US" altLang="zh-CN" dirty="0"/>
          </a:p>
          <a:p>
            <a:pPr lvl="1"/>
            <a:r>
              <a:rPr lang="zh-CN" altLang="en-US" b="1" dirty="0"/>
              <a:t>演习：</a:t>
            </a:r>
            <a:r>
              <a:rPr lang="zh-CN" altLang="en-US" dirty="0"/>
              <a:t>视觉化的模型帮助思考部分元素的改变引发的系统性冲击</a:t>
            </a:r>
            <a:endParaRPr lang="en-US" altLang="zh-CN" dirty="0"/>
          </a:p>
          <a:p>
            <a:pPr lvl="1"/>
            <a:r>
              <a:rPr lang="zh-CN" altLang="en-US" i="1" dirty="0">
                <a:solidFill>
                  <a:srgbClr val="FF0000"/>
                </a:solidFill>
              </a:rPr>
              <a:t>隐藏要素：添加、填充充分的细节 </a:t>
            </a:r>
            <a:r>
              <a:rPr lang="en-US" altLang="zh-CN" i="1" dirty="0">
                <a:solidFill>
                  <a:srgbClr val="FF0000"/>
                </a:solidFill>
              </a:rPr>
              <a:t>– </a:t>
            </a:r>
            <a:r>
              <a:rPr lang="zh-CN" altLang="en-US" i="1" dirty="0">
                <a:solidFill>
                  <a:srgbClr val="FF0000"/>
                </a:solidFill>
              </a:rPr>
              <a:t>不要说</a:t>
            </a:r>
            <a:r>
              <a:rPr lang="zh-CN" altLang="en-US" b="1" i="1" dirty="0">
                <a:solidFill>
                  <a:srgbClr val="FF0000"/>
                </a:solidFill>
              </a:rPr>
              <a:t>空话套话</a:t>
            </a:r>
            <a:endParaRPr lang="en-US" altLang="zh-CN" b="1" i="1" dirty="0">
              <a:solidFill>
                <a:srgbClr val="FF0000"/>
              </a:solidFill>
            </a:endParaRPr>
          </a:p>
          <a:p>
            <a:endParaRPr lang="en-US" altLang="zh-CN" sz="100" dirty="0"/>
          </a:p>
          <a:p>
            <a:r>
              <a:rPr lang="zh-CN" altLang="en-US" b="1" dirty="0"/>
              <a:t>提升沟通</a:t>
            </a:r>
            <a:endParaRPr lang="en-US" altLang="zh-CN" b="1" dirty="0"/>
          </a:p>
          <a:p>
            <a:pPr lvl="1"/>
            <a:r>
              <a:rPr lang="zh-CN" altLang="en-US" b="1" dirty="0"/>
              <a:t>统一公司内部的理解：</a:t>
            </a:r>
            <a:r>
              <a:rPr lang="zh-CN" altLang="en-US" dirty="0"/>
              <a:t>用图画在组织内形成共识，朝一个战略方向前进</a:t>
            </a:r>
            <a:endParaRPr lang="en-US" altLang="zh-CN" dirty="0"/>
          </a:p>
          <a:p>
            <a:pPr lvl="1"/>
            <a:r>
              <a:rPr lang="zh-CN" altLang="en-US" b="1" dirty="0"/>
              <a:t>内部推销：</a:t>
            </a:r>
            <a:r>
              <a:rPr lang="zh-CN" altLang="en-US" dirty="0"/>
              <a:t>好的图画使组织的现状、需要做的事情、怎么做、未来会怎样等方面变得易于沟通，从而赢得组织内部的理解和支撑</a:t>
            </a:r>
            <a:endParaRPr lang="en-US" altLang="zh-CN" dirty="0"/>
          </a:p>
          <a:p>
            <a:pPr lvl="1"/>
            <a:r>
              <a:rPr lang="zh-CN" altLang="en-US" b="1" dirty="0"/>
              <a:t>外部推销：</a:t>
            </a:r>
            <a:r>
              <a:rPr lang="zh-CN" altLang="en-US" dirty="0"/>
              <a:t>提升向投资人或潜在合作伙伴推销成功的概率</a:t>
            </a:r>
            <a:endParaRPr lang="en-US" altLang="zh-CN" dirty="0"/>
          </a:p>
          <a:p>
            <a:pPr marL="0" indent="0">
              <a:buNone/>
            </a:pPr>
            <a:endParaRPr lang="en-US" altLang="zh-CN" sz="100" dirty="0"/>
          </a:p>
        </p:txBody>
      </p:sp>
    </p:spTree>
    <p:extLst>
      <p:ext uri="{BB962C8B-B14F-4D97-AF65-F5344CB8AC3E}">
        <p14:creationId xmlns:p14="http://schemas.microsoft.com/office/powerpoint/2010/main" val="1808516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AB4F9A-2CB4-4A3D-A503-A9D32A583E98}"/>
              </a:ext>
            </a:extLst>
          </p:cNvPr>
          <p:cNvSpPr>
            <a:spLocks noGrp="1"/>
          </p:cNvSpPr>
          <p:nvPr>
            <p:ph type="title"/>
          </p:nvPr>
        </p:nvSpPr>
        <p:spPr>
          <a:xfrm>
            <a:off x="260478" y="175348"/>
            <a:ext cx="8567530" cy="867326"/>
          </a:xfrm>
        </p:spPr>
        <p:txBody>
          <a:bodyPr>
            <a:normAutofit fontScale="90000"/>
          </a:bodyPr>
          <a:lstStyle/>
          <a:p>
            <a:r>
              <a:rPr lang="zh-CN" altLang="en-US" dirty="0"/>
              <a:t>大平台笼罩下如何发掘创新创业机遇？</a:t>
            </a:r>
          </a:p>
        </p:txBody>
      </p:sp>
      <p:sp>
        <p:nvSpPr>
          <p:cNvPr id="3" name="内容占位符 2">
            <a:extLst>
              <a:ext uri="{FF2B5EF4-FFF2-40B4-BE49-F238E27FC236}">
                <a16:creationId xmlns:a16="http://schemas.microsoft.com/office/drawing/2014/main" id="{C5A83788-4D4D-4AAF-9730-DE7D4FA0DE71}"/>
              </a:ext>
            </a:extLst>
          </p:cNvPr>
          <p:cNvSpPr>
            <a:spLocks noGrp="1"/>
          </p:cNvSpPr>
          <p:nvPr>
            <p:ph idx="1"/>
          </p:nvPr>
        </p:nvSpPr>
        <p:spPr>
          <a:xfrm>
            <a:off x="69574" y="1042674"/>
            <a:ext cx="4572000" cy="5725873"/>
          </a:xfrm>
        </p:spPr>
        <p:txBody>
          <a:bodyPr>
            <a:normAutofit lnSpcReduction="10000"/>
          </a:bodyPr>
          <a:lstStyle/>
          <a:p>
            <a:r>
              <a:rPr lang="en-US" altLang="zh-CN" dirty="0"/>
              <a:t>BATJ</a:t>
            </a:r>
            <a:r>
              <a:rPr lang="zh-CN" altLang="en-US" dirty="0"/>
              <a:t>，</a:t>
            </a:r>
            <a:r>
              <a:rPr lang="en-US" altLang="zh-CN" dirty="0"/>
              <a:t>TMDP</a:t>
            </a:r>
            <a:r>
              <a:rPr lang="zh-CN" altLang="en-US" dirty="0"/>
              <a:t>为代表的各领域平台的壮大成熟增大了后续的创新创业的难度</a:t>
            </a:r>
            <a:endParaRPr lang="en-US" altLang="zh-CN" dirty="0"/>
          </a:p>
          <a:p>
            <a:pPr lvl="1"/>
            <a:r>
              <a:rPr lang="zh-CN" altLang="en-US" dirty="0"/>
              <a:t>平台导流、补贴、跟进</a:t>
            </a:r>
            <a:endParaRPr lang="en-US" altLang="zh-CN" dirty="0"/>
          </a:p>
          <a:p>
            <a:pPr lvl="2"/>
            <a:r>
              <a:rPr lang="zh-CN" altLang="en-US" dirty="0"/>
              <a:t>以及属于先发者的额外技术、资金、社会关系优势</a:t>
            </a:r>
            <a:endParaRPr lang="en-US" altLang="zh-CN" dirty="0"/>
          </a:p>
          <a:p>
            <a:endParaRPr lang="en-US" altLang="zh-CN" sz="500" dirty="0"/>
          </a:p>
          <a:p>
            <a:r>
              <a:rPr lang="zh-CN" altLang="en-US" dirty="0"/>
              <a:t>机遇何在？</a:t>
            </a:r>
            <a:endParaRPr lang="en-US" altLang="zh-CN" dirty="0"/>
          </a:p>
          <a:p>
            <a:pPr lvl="1"/>
            <a:r>
              <a:rPr lang="zh-CN" altLang="en-US" dirty="0"/>
              <a:t>颠覆性的技术升级</a:t>
            </a:r>
            <a:endParaRPr lang="en-US" altLang="zh-CN" dirty="0"/>
          </a:p>
          <a:p>
            <a:pPr lvl="2"/>
            <a:r>
              <a:rPr lang="en-US" altLang="zh-CN" dirty="0"/>
              <a:t>5g</a:t>
            </a:r>
            <a:r>
              <a:rPr lang="zh-CN" altLang="en-US" dirty="0"/>
              <a:t>：全球一万多</a:t>
            </a:r>
            <a:r>
              <a:rPr lang="en-US" altLang="zh-CN" dirty="0"/>
              <a:t>5g 2b</a:t>
            </a:r>
            <a:r>
              <a:rPr lang="zh-CN" altLang="en-US" dirty="0"/>
              <a:t>项目，超一半在中国 </a:t>
            </a:r>
            <a:r>
              <a:rPr lang="en-US" altLang="zh-CN" dirty="0"/>
              <a:t>– 10ms + 4.6Gbps</a:t>
            </a:r>
          </a:p>
          <a:p>
            <a:pPr lvl="1"/>
            <a:r>
              <a:rPr lang="zh-CN" altLang="en-US" dirty="0"/>
              <a:t>更多赛道（领域）的开拓</a:t>
            </a:r>
            <a:endParaRPr lang="en-US" altLang="zh-CN" dirty="0"/>
          </a:p>
          <a:p>
            <a:pPr lvl="2"/>
            <a:r>
              <a:rPr lang="zh-CN" altLang="en-US" dirty="0">
                <a:solidFill>
                  <a:srgbClr val="00B0F0"/>
                </a:solidFill>
              </a:rPr>
              <a:t>对传统领域的“降维”</a:t>
            </a:r>
            <a:endParaRPr lang="en-US" altLang="zh-CN" dirty="0">
              <a:solidFill>
                <a:srgbClr val="00B0F0"/>
              </a:solidFill>
            </a:endParaRPr>
          </a:p>
          <a:p>
            <a:pPr lvl="2"/>
            <a:r>
              <a:rPr lang="zh-CN" altLang="en-US" dirty="0">
                <a:solidFill>
                  <a:srgbClr val="00B0F0"/>
                </a:solidFill>
              </a:rPr>
              <a:t>次世代人群的消费习惯更迭</a:t>
            </a:r>
            <a:endParaRPr lang="en-US" altLang="zh-CN" dirty="0">
              <a:solidFill>
                <a:srgbClr val="00B0F0"/>
              </a:solidFill>
            </a:endParaRPr>
          </a:p>
          <a:p>
            <a:pPr lvl="2"/>
            <a:r>
              <a:rPr lang="zh-CN" altLang="en-US" b="1" dirty="0">
                <a:solidFill>
                  <a:srgbClr val="00B0F0"/>
                </a:solidFill>
              </a:rPr>
              <a:t>进一步的、极致的客户细分</a:t>
            </a:r>
            <a:endParaRPr lang="en-US" altLang="zh-CN" b="1" dirty="0">
              <a:solidFill>
                <a:srgbClr val="00B0F0"/>
              </a:solidFill>
            </a:endParaRPr>
          </a:p>
          <a:p>
            <a:pPr lvl="3"/>
            <a:r>
              <a:rPr lang="zh-CN" altLang="en-US" b="1" dirty="0">
                <a:solidFill>
                  <a:srgbClr val="00B0F0"/>
                </a:solidFill>
              </a:rPr>
              <a:t>支撑原理：长尾商业模式</a:t>
            </a:r>
            <a:endParaRPr lang="en-US" altLang="zh-CN" b="1" dirty="0">
              <a:solidFill>
                <a:srgbClr val="00B0F0"/>
              </a:solidFill>
            </a:endParaRPr>
          </a:p>
          <a:p>
            <a:pPr lvl="2"/>
            <a:r>
              <a:rPr lang="zh-CN" altLang="en-US" b="1" dirty="0"/>
              <a:t>上述因素需要：</a:t>
            </a:r>
            <a:r>
              <a:rPr lang="zh-CN" altLang="en-US" b="1" dirty="0">
                <a:solidFill>
                  <a:srgbClr val="FF0000"/>
                </a:solidFill>
              </a:rPr>
              <a:t>客户洞察</a:t>
            </a:r>
            <a:endParaRPr lang="en-US" altLang="zh-CN" b="1" dirty="0">
              <a:solidFill>
                <a:srgbClr val="FF0000"/>
              </a:solidFill>
            </a:endParaRPr>
          </a:p>
        </p:txBody>
      </p:sp>
      <p:pic>
        <p:nvPicPr>
          <p:cNvPr id="4" name="图片 3">
            <a:extLst>
              <a:ext uri="{FF2B5EF4-FFF2-40B4-BE49-F238E27FC236}">
                <a16:creationId xmlns:a16="http://schemas.microsoft.com/office/drawing/2014/main" id="{7C261041-B654-485E-906F-595CD7C6967C}"/>
              </a:ext>
            </a:extLst>
          </p:cNvPr>
          <p:cNvPicPr>
            <a:picLocks noChangeAspect="1"/>
          </p:cNvPicPr>
          <p:nvPr/>
        </p:nvPicPr>
        <p:blipFill>
          <a:blip r:embed="rId2"/>
          <a:stretch>
            <a:fillRect/>
          </a:stretch>
        </p:blipFill>
        <p:spPr>
          <a:xfrm>
            <a:off x="4732359" y="1825625"/>
            <a:ext cx="4202919" cy="4051816"/>
          </a:xfrm>
          <a:prstGeom prst="rect">
            <a:avLst/>
          </a:prstGeom>
        </p:spPr>
      </p:pic>
    </p:spTree>
    <p:extLst>
      <p:ext uri="{BB962C8B-B14F-4D97-AF65-F5344CB8AC3E}">
        <p14:creationId xmlns:p14="http://schemas.microsoft.com/office/powerpoint/2010/main" val="13582430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9FFD6E-3999-48EA-95A5-9F920AECE1CD}"/>
              </a:ext>
            </a:extLst>
          </p:cNvPr>
          <p:cNvSpPr>
            <a:spLocks noGrp="1"/>
          </p:cNvSpPr>
          <p:nvPr>
            <p:ph type="title"/>
          </p:nvPr>
        </p:nvSpPr>
        <p:spPr>
          <a:xfrm>
            <a:off x="193814" y="551415"/>
            <a:ext cx="3592996" cy="994172"/>
          </a:xfrm>
        </p:spPr>
        <p:txBody>
          <a:bodyPr>
            <a:normAutofit fontScale="90000"/>
          </a:bodyPr>
          <a:lstStyle/>
          <a:p>
            <a:r>
              <a:rPr lang="zh-CN" altLang="en-US" dirty="0"/>
              <a:t>根据不同目标展示出不同的视觉化细节</a:t>
            </a:r>
          </a:p>
        </p:txBody>
      </p:sp>
      <p:sp>
        <p:nvSpPr>
          <p:cNvPr id="5" name="内容占位符 2">
            <a:extLst>
              <a:ext uri="{FF2B5EF4-FFF2-40B4-BE49-F238E27FC236}">
                <a16:creationId xmlns:a16="http://schemas.microsoft.com/office/drawing/2014/main" id="{78C43A1D-CCEE-42EF-97B8-C3D2DC6D02A2}"/>
              </a:ext>
            </a:extLst>
          </p:cNvPr>
          <p:cNvSpPr>
            <a:spLocks noGrp="1"/>
          </p:cNvSpPr>
          <p:nvPr>
            <p:ph idx="1"/>
          </p:nvPr>
        </p:nvSpPr>
        <p:spPr>
          <a:xfrm>
            <a:off x="298174" y="2226469"/>
            <a:ext cx="3488636" cy="3263504"/>
          </a:xfrm>
        </p:spPr>
        <p:txBody>
          <a:bodyPr>
            <a:normAutofit lnSpcReduction="10000"/>
          </a:bodyPr>
          <a:lstStyle/>
          <a:p>
            <a:r>
              <a:rPr lang="en-US" altLang="zh-CN" dirty="0"/>
              <a:t>Skype</a:t>
            </a:r>
            <a:r>
              <a:rPr lang="zh-CN" altLang="en-US" dirty="0"/>
              <a:t>与传统运营商的不同</a:t>
            </a:r>
            <a:endParaRPr lang="en-US" altLang="zh-CN" dirty="0"/>
          </a:p>
          <a:p>
            <a:pPr lvl="1"/>
            <a:r>
              <a:rPr lang="zh-CN" altLang="en-US" dirty="0"/>
              <a:t>基础设施成本低</a:t>
            </a:r>
            <a:endParaRPr lang="en-US" altLang="zh-CN" dirty="0"/>
          </a:p>
          <a:p>
            <a:pPr lvl="1"/>
            <a:r>
              <a:rPr lang="zh-CN" altLang="en-US" dirty="0"/>
              <a:t>成本结构像</a:t>
            </a:r>
            <a:r>
              <a:rPr lang="en-US" altLang="zh-CN" dirty="0"/>
              <a:t>IT</a:t>
            </a:r>
            <a:r>
              <a:rPr lang="zh-CN" altLang="en-US" dirty="0"/>
              <a:t>公司</a:t>
            </a:r>
            <a:endParaRPr lang="en-US" altLang="zh-CN" dirty="0"/>
          </a:p>
          <a:p>
            <a:pPr lvl="1"/>
            <a:r>
              <a:rPr lang="zh-CN" altLang="en-US" dirty="0"/>
              <a:t>面向全球化语音服务</a:t>
            </a:r>
            <a:endParaRPr lang="en-US" altLang="zh-CN" dirty="0"/>
          </a:p>
          <a:p>
            <a:pPr lvl="1"/>
            <a:r>
              <a:rPr lang="zh-CN" altLang="en-US" dirty="0"/>
              <a:t>渠道与客户关系高度自动化，只有约</a:t>
            </a:r>
            <a:r>
              <a:rPr lang="en-US" altLang="zh-CN" dirty="0"/>
              <a:t>10%</a:t>
            </a:r>
            <a:r>
              <a:rPr lang="zh-CN" altLang="en-US" dirty="0"/>
              <a:t>用户付费</a:t>
            </a:r>
          </a:p>
        </p:txBody>
      </p:sp>
      <p:pic>
        <p:nvPicPr>
          <p:cNvPr id="4" name="图片 3">
            <a:extLst>
              <a:ext uri="{FF2B5EF4-FFF2-40B4-BE49-F238E27FC236}">
                <a16:creationId xmlns:a16="http://schemas.microsoft.com/office/drawing/2014/main" id="{B6B6A680-BE92-4353-9F99-076260EE9700}"/>
              </a:ext>
            </a:extLst>
          </p:cNvPr>
          <p:cNvPicPr>
            <a:picLocks noChangeAspect="1"/>
          </p:cNvPicPr>
          <p:nvPr/>
        </p:nvPicPr>
        <p:blipFill>
          <a:blip r:embed="rId2"/>
          <a:stretch>
            <a:fillRect/>
          </a:stretch>
        </p:blipFill>
        <p:spPr>
          <a:xfrm>
            <a:off x="3650542" y="864704"/>
            <a:ext cx="4660661" cy="5143500"/>
          </a:xfrm>
          <a:prstGeom prst="rect">
            <a:avLst/>
          </a:prstGeom>
        </p:spPr>
      </p:pic>
    </p:spTree>
    <p:extLst>
      <p:ext uri="{BB962C8B-B14F-4D97-AF65-F5344CB8AC3E}">
        <p14:creationId xmlns:p14="http://schemas.microsoft.com/office/powerpoint/2010/main" val="187038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722D4D7-56B5-4A2F-8FFA-9F042CCAB861}"/>
              </a:ext>
            </a:extLst>
          </p:cNvPr>
          <p:cNvSpPr>
            <a:spLocks noGrp="1"/>
          </p:cNvSpPr>
          <p:nvPr>
            <p:ph idx="1"/>
          </p:nvPr>
        </p:nvSpPr>
        <p:spPr>
          <a:xfrm>
            <a:off x="7096171" y="149889"/>
            <a:ext cx="1852640" cy="5324889"/>
          </a:xfrm>
        </p:spPr>
        <p:txBody>
          <a:bodyPr>
            <a:normAutofit fontScale="77500" lnSpcReduction="20000"/>
          </a:bodyPr>
          <a:lstStyle/>
          <a:p>
            <a:r>
              <a:rPr lang="zh-CN" altLang="en-US" dirty="0"/>
              <a:t>画布上的要素</a:t>
            </a:r>
            <a:endParaRPr lang="en-US" altLang="zh-CN" dirty="0"/>
          </a:p>
          <a:p>
            <a:pPr lvl="1"/>
            <a:r>
              <a:rPr lang="zh-CN" altLang="en-US" dirty="0"/>
              <a:t>狂热粉丝全球化</a:t>
            </a:r>
            <a:endParaRPr lang="en-US" altLang="zh-CN" dirty="0"/>
          </a:p>
          <a:p>
            <a:pPr lvl="1"/>
            <a:r>
              <a:rPr lang="zh-CN" altLang="en-US" dirty="0"/>
              <a:t>独立艺术家需要有专人联络</a:t>
            </a:r>
            <a:endParaRPr lang="en-US" altLang="zh-CN" dirty="0"/>
          </a:p>
          <a:p>
            <a:pPr lvl="1"/>
            <a:r>
              <a:rPr lang="zh-CN" altLang="en-US" dirty="0"/>
              <a:t>收入里的利息和乐队订阅</a:t>
            </a:r>
            <a:endParaRPr lang="en-US" altLang="zh-CN" dirty="0"/>
          </a:p>
          <a:p>
            <a:pPr lvl="1"/>
            <a:r>
              <a:rPr lang="zh-CN" altLang="en-US" dirty="0"/>
              <a:t>关键合作里的</a:t>
            </a:r>
            <a:r>
              <a:rPr lang="zh-CN" altLang="en-US" b="1" dirty="0"/>
              <a:t>城市卡、啤酒、分销商、电视直播</a:t>
            </a:r>
            <a:endParaRPr lang="en-US" altLang="zh-CN" b="1" dirty="0"/>
          </a:p>
          <a:p>
            <a:r>
              <a:rPr lang="zh-CN" altLang="en-US" dirty="0">
                <a:solidFill>
                  <a:srgbClr val="00B0F0"/>
                </a:solidFill>
              </a:rPr>
              <a:t>可视化的关键点</a:t>
            </a:r>
            <a:endParaRPr lang="en-US" altLang="zh-CN" dirty="0">
              <a:solidFill>
                <a:srgbClr val="00B0F0"/>
              </a:solidFill>
            </a:endParaRPr>
          </a:p>
          <a:p>
            <a:pPr lvl="1"/>
            <a:r>
              <a:rPr lang="zh-CN" altLang="en-US" dirty="0">
                <a:solidFill>
                  <a:srgbClr val="FF0000"/>
                </a:solidFill>
              </a:rPr>
              <a:t>强调重点</a:t>
            </a:r>
            <a:endParaRPr lang="en-US" altLang="zh-CN" dirty="0">
              <a:solidFill>
                <a:srgbClr val="FF0000"/>
              </a:solidFill>
            </a:endParaRPr>
          </a:p>
          <a:p>
            <a:pPr lvl="1"/>
            <a:r>
              <a:rPr lang="zh-CN" altLang="en-US" dirty="0">
                <a:solidFill>
                  <a:srgbClr val="7030A0"/>
                </a:solidFill>
              </a:rPr>
              <a:t>区分差异</a:t>
            </a:r>
            <a:endParaRPr lang="en-US" altLang="zh-CN" dirty="0">
              <a:solidFill>
                <a:srgbClr val="7030A0"/>
              </a:solidFill>
            </a:endParaRPr>
          </a:p>
          <a:p>
            <a:pPr lvl="1"/>
            <a:r>
              <a:rPr lang="zh-CN" altLang="en-US" dirty="0">
                <a:solidFill>
                  <a:srgbClr val="00B050"/>
                </a:solidFill>
              </a:rPr>
              <a:t>明确联系</a:t>
            </a:r>
          </a:p>
        </p:txBody>
      </p:sp>
      <p:pic>
        <p:nvPicPr>
          <p:cNvPr id="4" name="图片 3">
            <a:extLst>
              <a:ext uri="{FF2B5EF4-FFF2-40B4-BE49-F238E27FC236}">
                <a16:creationId xmlns:a16="http://schemas.microsoft.com/office/drawing/2014/main" id="{F40CAB1E-CF0A-4361-A53F-39FAD6ABC35F}"/>
              </a:ext>
            </a:extLst>
          </p:cNvPr>
          <p:cNvPicPr>
            <a:picLocks noChangeAspect="1"/>
          </p:cNvPicPr>
          <p:nvPr/>
        </p:nvPicPr>
        <p:blipFill>
          <a:blip r:embed="rId3"/>
          <a:stretch>
            <a:fillRect/>
          </a:stretch>
        </p:blipFill>
        <p:spPr>
          <a:xfrm>
            <a:off x="30826" y="149890"/>
            <a:ext cx="7293311" cy="5143500"/>
          </a:xfrm>
          <a:prstGeom prst="rect">
            <a:avLst/>
          </a:prstGeom>
        </p:spPr>
      </p:pic>
      <p:sp>
        <p:nvSpPr>
          <p:cNvPr id="5" name="矩形 4">
            <a:extLst>
              <a:ext uri="{FF2B5EF4-FFF2-40B4-BE49-F238E27FC236}">
                <a16:creationId xmlns:a16="http://schemas.microsoft.com/office/drawing/2014/main" id="{33A7458B-F284-423D-9E37-2E24136A678B}"/>
              </a:ext>
            </a:extLst>
          </p:cNvPr>
          <p:cNvSpPr/>
          <p:nvPr/>
        </p:nvSpPr>
        <p:spPr>
          <a:xfrm>
            <a:off x="1431235" y="969869"/>
            <a:ext cx="819978" cy="83488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6" name="矩形 5">
            <a:extLst>
              <a:ext uri="{FF2B5EF4-FFF2-40B4-BE49-F238E27FC236}">
                <a16:creationId xmlns:a16="http://schemas.microsoft.com/office/drawing/2014/main" id="{ABC8D49C-47A5-41E8-BAD6-2926B0B785BB}"/>
              </a:ext>
            </a:extLst>
          </p:cNvPr>
          <p:cNvSpPr/>
          <p:nvPr/>
        </p:nvSpPr>
        <p:spPr>
          <a:xfrm>
            <a:off x="6141645" y="359000"/>
            <a:ext cx="819978" cy="83488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9" name="矩形 8">
            <a:extLst>
              <a:ext uri="{FF2B5EF4-FFF2-40B4-BE49-F238E27FC236}">
                <a16:creationId xmlns:a16="http://schemas.microsoft.com/office/drawing/2014/main" id="{0CF298C7-4B24-4C0B-91EA-BDA8E75782AB}"/>
              </a:ext>
            </a:extLst>
          </p:cNvPr>
          <p:cNvSpPr/>
          <p:nvPr/>
        </p:nvSpPr>
        <p:spPr>
          <a:xfrm>
            <a:off x="3882977" y="4019084"/>
            <a:ext cx="1089074" cy="1207217"/>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10" name="矩形 9">
            <a:extLst>
              <a:ext uri="{FF2B5EF4-FFF2-40B4-BE49-F238E27FC236}">
                <a16:creationId xmlns:a16="http://schemas.microsoft.com/office/drawing/2014/main" id="{98B4370E-7C7A-4573-824C-8722804088AA}"/>
              </a:ext>
            </a:extLst>
          </p:cNvPr>
          <p:cNvSpPr/>
          <p:nvPr/>
        </p:nvSpPr>
        <p:spPr>
          <a:xfrm>
            <a:off x="5926207" y="4019084"/>
            <a:ext cx="1169964" cy="1207217"/>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11" name="矩形 10">
            <a:extLst>
              <a:ext uri="{FF2B5EF4-FFF2-40B4-BE49-F238E27FC236}">
                <a16:creationId xmlns:a16="http://schemas.microsoft.com/office/drawing/2014/main" id="{67E11F6E-D4FE-490B-9B00-E9B80AFBF4F8}"/>
              </a:ext>
            </a:extLst>
          </p:cNvPr>
          <p:cNvSpPr/>
          <p:nvPr/>
        </p:nvSpPr>
        <p:spPr>
          <a:xfrm>
            <a:off x="4688973" y="502709"/>
            <a:ext cx="1153760" cy="3304782"/>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12" name="矩形 11">
            <a:extLst>
              <a:ext uri="{FF2B5EF4-FFF2-40B4-BE49-F238E27FC236}">
                <a16:creationId xmlns:a16="http://schemas.microsoft.com/office/drawing/2014/main" id="{DA3E06BC-6F18-47C9-97FE-EE99956CDCBE}"/>
              </a:ext>
            </a:extLst>
          </p:cNvPr>
          <p:cNvSpPr/>
          <p:nvPr/>
        </p:nvSpPr>
        <p:spPr>
          <a:xfrm>
            <a:off x="4072113" y="435620"/>
            <a:ext cx="1997209" cy="3467462"/>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13" name="矩形 12">
            <a:extLst>
              <a:ext uri="{FF2B5EF4-FFF2-40B4-BE49-F238E27FC236}">
                <a16:creationId xmlns:a16="http://schemas.microsoft.com/office/drawing/2014/main" id="{409967C9-C9BB-4098-B1B6-34859CCA195C}"/>
              </a:ext>
            </a:extLst>
          </p:cNvPr>
          <p:cNvSpPr/>
          <p:nvPr/>
        </p:nvSpPr>
        <p:spPr>
          <a:xfrm>
            <a:off x="928323" y="2534951"/>
            <a:ext cx="2454958" cy="2415540"/>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pic>
        <p:nvPicPr>
          <p:cNvPr id="7" name="图片 6">
            <a:extLst>
              <a:ext uri="{FF2B5EF4-FFF2-40B4-BE49-F238E27FC236}">
                <a16:creationId xmlns:a16="http://schemas.microsoft.com/office/drawing/2014/main" id="{256BF26E-4CC0-4553-9161-91EABE47F128}"/>
              </a:ext>
            </a:extLst>
          </p:cNvPr>
          <p:cNvPicPr>
            <a:picLocks noChangeAspect="1"/>
          </p:cNvPicPr>
          <p:nvPr/>
        </p:nvPicPr>
        <p:blipFill>
          <a:blip r:embed="rId4"/>
          <a:stretch>
            <a:fillRect/>
          </a:stretch>
        </p:blipFill>
        <p:spPr>
          <a:xfrm>
            <a:off x="0" y="5474778"/>
            <a:ext cx="9144000" cy="1202254"/>
          </a:xfrm>
          <a:prstGeom prst="rect">
            <a:avLst/>
          </a:prstGeom>
        </p:spPr>
      </p:pic>
      <p:sp>
        <p:nvSpPr>
          <p:cNvPr id="8" name="文本框 7">
            <a:extLst>
              <a:ext uri="{FF2B5EF4-FFF2-40B4-BE49-F238E27FC236}">
                <a16:creationId xmlns:a16="http://schemas.microsoft.com/office/drawing/2014/main" id="{B7345BD8-6671-496F-B8F6-86444497804E}"/>
              </a:ext>
            </a:extLst>
          </p:cNvPr>
          <p:cNvSpPr txBox="1"/>
          <p:nvPr/>
        </p:nvSpPr>
        <p:spPr>
          <a:xfrm>
            <a:off x="3383281" y="5952226"/>
            <a:ext cx="5760719" cy="923330"/>
          </a:xfrm>
          <a:prstGeom prst="rect">
            <a:avLst/>
          </a:prstGeom>
          <a:noFill/>
        </p:spPr>
        <p:txBody>
          <a:bodyPr wrap="square" rtlCol="0">
            <a:spAutoFit/>
          </a:bodyPr>
          <a:lstStyle/>
          <a:p>
            <a:r>
              <a:rPr lang="zh-CN" altLang="en-US" b="1" dirty="0"/>
              <a:t>太乐文化科技</a:t>
            </a:r>
            <a:r>
              <a:rPr lang="zh-CN" altLang="en-US" dirty="0"/>
              <a:t>控股</a:t>
            </a:r>
            <a:r>
              <a:rPr lang="en-US" altLang="zh-CN" dirty="0"/>
              <a:t>52%</a:t>
            </a:r>
            <a:r>
              <a:rPr lang="zh-CN" altLang="en-US" dirty="0"/>
              <a:t>，是</a:t>
            </a:r>
            <a:r>
              <a:rPr lang="zh-CN" altLang="en-US" b="1" dirty="0"/>
              <a:t>北京太合音乐文化发展</a:t>
            </a:r>
            <a:r>
              <a:rPr lang="zh-CN" altLang="en-US" dirty="0"/>
              <a:t>的全资子公司，</a:t>
            </a:r>
            <a:r>
              <a:rPr lang="zh-CN" altLang="en-US" b="1" dirty="0"/>
              <a:t>太合音乐的最大股东为北京百度网讯科技</a:t>
            </a:r>
            <a:r>
              <a:rPr lang="zh-CN" altLang="en-US" dirty="0"/>
              <a:t>（百度子公司 </a:t>
            </a:r>
            <a:r>
              <a:rPr lang="en-US" altLang="zh-CN" strike="sngStrike" dirty="0"/>
              <a:t>what’s your problem</a:t>
            </a:r>
            <a:r>
              <a:rPr lang="zh-CN" altLang="en-US" dirty="0"/>
              <a:t>）</a:t>
            </a:r>
          </a:p>
        </p:txBody>
      </p:sp>
    </p:spTree>
    <p:extLst>
      <p:ext uri="{BB962C8B-B14F-4D97-AF65-F5344CB8AC3E}">
        <p14:creationId xmlns:p14="http://schemas.microsoft.com/office/powerpoint/2010/main" val="3126969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543687-B398-43E5-953B-02B30E25135B}"/>
              </a:ext>
            </a:extLst>
          </p:cNvPr>
          <p:cNvSpPr>
            <a:spLocks noGrp="1"/>
          </p:cNvSpPr>
          <p:nvPr>
            <p:ph type="title"/>
          </p:nvPr>
        </p:nvSpPr>
        <p:spPr/>
        <p:txBody>
          <a:bodyPr/>
          <a:lstStyle/>
          <a:p>
            <a:r>
              <a:rPr lang="zh-CN" altLang="en-US" b="1" dirty="0">
                <a:solidFill>
                  <a:srgbClr val="FF0000"/>
                </a:solidFill>
              </a:rPr>
              <a:t>模型构建</a:t>
            </a:r>
            <a:r>
              <a:rPr lang="zh-CN" altLang="en-US" dirty="0"/>
              <a:t>的价值</a:t>
            </a:r>
          </a:p>
        </p:txBody>
      </p:sp>
      <p:sp>
        <p:nvSpPr>
          <p:cNvPr id="3" name="内容占位符 2">
            <a:extLst>
              <a:ext uri="{FF2B5EF4-FFF2-40B4-BE49-F238E27FC236}">
                <a16:creationId xmlns:a16="http://schemas.microsoft.com/office/drawing/2014/main" id="{E60B692C-DBDA-471B-B1E4-F99F1ABC0425}"/>
              </a:ext>
            </a:extLst>
          </p:cNvPr>
          <p:cNvSpPr>
            <a:spLocks noGrp="1"/>
          </p:cNvSpPr>
          <p:nvPr>
            <p:ph idx="1"/>
          </p:nvPr>
        </p:nvSpPr>
        <p:spPr/>
        <p:txBody>
          <a:bodyPr>
            <a:normAutofit fontScale="92500" lnSpcReduction="10000"/>
          </a:bodyPr>
          <a:lstStyle/>
          <a:p>
            <a:r>
              <a:rPr lang="zh-CN" altLang="en-US" dirty="0"/>
              <a:t>与视觉化思考一样，模型构建可以使抽象的概念具体化，帮助探索新的创意</a:t>
            </a:r>
            <a:endParaRPr lang="en-US" altLang="zh-CN" dirty="0"/>
          </a:p>
          <a:p>
            <a:pPr lvl="1"/>
            <a:r>
              <a:rPr lang="zh-CN" altLang="en-US" dirty="0"/>
              <a:t>在产品、架构和交互设计上得到广泛应用，但在商业管理领域不太常用</a:t>
            </a:r>
            <a:endParaRPr lang="en-US" altLang="zh-CN" dirty="0"/>
          </a:p>
          <a:p>
            <a:pPr lvl="1"/>
            <a:r>
              <a:rPr lang="zh-CN" altLang="en-US" dirty="0"/>
              <a:t>这里的“模型”：用于讨论、探究或概念验证的工具，目标是探索未来潜在的商业模式（不等于软工领域的模型或原型），可以是草图、画布或财务报表</a:t>
            </a:r>
            <a:endParaRPr lang="en-US" altLang="zh-CN" dirty="0"/>
          </a:p>
          <a:p>
            <a:endParaRPr lang="en-US" altLang="zh-CN" sz="100" dirty="0"/>
          </a:p>
          <a:p>
            <a:r>
              <a:rPr lang="zh-CN" altLang="en-US" dirty="0"/>
              <a:t>模型构建有助于实际商业模式的探索</a:t>
            </a:r>
            <a:endParaRPr lang="en-US" altLang="zh-CN" dirty="0"/>
          </a:p>
          <a:p>
            <a:pPr lvl="1"/>
            <a:r>
              <a:rPr lang="zh-CN" altLang="en-US" dirty="0"/>
              <a:t>建模</a:t>
            </a:r>
            <a:r>
              <a:rPr lang="en-US" altLang="zh-CN" dirty="0"/>
              <a:t>-</a:t>
            </a:r>
            <a:r>
              <a:rPr lang="zh-CN" altLang="en-US" dirty="0"/>
              <a:t>（疑问点明确化、视觉化）</a:t>
            </a:r>
            <a:r>
              <a:rPr lang="en-US" altLang="zh-CN" dirty="0"/>
              <a:t>-</a:t>
            </a:r>
            <a:r>
              <a:rPr lang="zh-CN" altLang="en-US" dirty="0"/>
              <a:t>添加、删除或修改元素</a:t>
            </a:r>
            <a:r>
              <a:rPr lang="en-US" altLang="zh-CN" dirty="0"/>
              <a:t>-</a:t>
            </a:r>
            <a:r>
              <a:rPr lang="zh-CN" altLang="en-US" dirty="0"/>
              <a:t>观察结果</a:t>
            </a:r>
          </a:p>
          <a:p>
            <a:pPr lvl="1"/>
            <a:r>
              <a:rPr lang="zh-CN" altLang="en-US" dirty="0"/>
              <a:t>在不同规模（抽象层面）的模型上进行互动</a:t>
            </a:r>
            <a:endParaRPr lang="en-US" altLang="zh-CN" dirty="0"/>
          </a:p>
          <a:p>
            <a:pPr lvl="1"/>
            <a:r>
              <a:rPr lang="zh-CN" altLang="en-US" dirty="0"/>
              <a:t>有助于获得突破性的商业模式，同时能够有效控制细节</a:t>
            </a:r>
            <a:endParaRPr lang="en-US" altLang="zh-CN" dirty="0"/>
          </a:p>
        </p:txBody>
      </p:sp>
    </p:spTree>
    <p:extLst>
      <p:ext uri="{BB962C8B-B14F-4D97-AF65-F5344CB8AC3E}">
        <p14:creationId xmlns:p14="http://schemas.microsoft.com/office/powerpoint/2010/main" val="4113087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 calcmode="lin" valueType="num">
                                      <p:cBhvr additive="base">
                                        <p:cTn id="1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5" end="5"/>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113DEA-B5D5-4B3B-9A89-B2B8F144EAF4}"/>
              </a:ext>
            </a:extLst>
          </p:cNvPr>
          <p:cNvSpPr>
            <a:spLocks noGrp="1"/>
          </p:cNvSpPr>
          <p:nvPr>
            <p:ph type="title"/>
          </p:nvPr>
        </p:nvSpPr>
        <p:spPr>
          <a:xfrm>
            <a:off x="628650" y="365127"/>
            <a:ext cx="7886700" cy="816752"/>
          </a:xfrm>
        </p:spPr>
        <p:txBody>
          <a:bodyPr/>
          <a:lstStyle/>
          <a:p>
            <a:r>
              <a:rPr lang="zh-CN" altLang="en-US" dirty="0"/>
              <a:t>设计态度与控制规模</a:t>
            </a:r>
          </a:p>
        </p:txBody>
      </p:sp>
      <p:sp>
        <p:nvSpPr>
          <p:cNvPr id="3" name="内容占位符 2">
            <a:extLst>
              <a:ext uri="{FF2B5EF4-FFF2-40B4-BE49-F238E27FC236}">
                <a16:creationId xmlns:a16="http://schemas.microsoft.com/office/drawing/2014/main" id="{EDF77310-AD0C-45C9-9E2D-9D6A98151058}"/>
              </a:ext>
            </a:extLst>
          </p:cNvPr>
          <p:cNvSpPr>
            <a:spLocks noGrp="1"/>
          </p:cNvSpPr>
          <p:nvPr>
            <p:ph idx="1"/>
          </p:nvPr>
        </p:nvSpPr>
        <p:spPr>
          <a:xfrm>
            <a:off x="391886" y="1287624"/>
            <a:ext cx="8566134" cy="5523723"/>
          </a:xfrm>
        </p:spPr>
        <p:txBody>
          <a:bodyPr>
            <a:normAutofit fontScale="92500" lnSpcReduction="20000"/>
          </a:bodyPr>
          <a:lstStyle/>
          <a:p>
            <a:r>
              <a:rPr lang="zh-CN" altLang="en-US" b="1" dirty="0"/>
              <a:t>设计态度：</a:t>
            </a:r>
            <a:r>
              <a:rPr lang="zh-CN" altLang="en-US" dirty="0"/>
              <a:t>专注探索，全面考虑，快速放弃，选出值得优化的想法，接受不确定性</a:t>
            </a:r>
            <a:endParaRPr lang="en-US" altLang="zh-CN" dirty="0"/>
          </a:p>
          <a:p>
            <a:endParaRPr lang="en-US" altLang="zh-CN" sz="100" dirty="0"/>
          </a:p>
          <a:p>
            <a:endParaRPr lang="en-US" altLang="zh-CN" sz="100" dirty="0"/>
          </a:p>
          <a:p>
            <a:r>
              <a:rPr lang="zh-CN" altLang="en-US" b="1" dirty="0"/>
              <a:t>控制规模：</a:t>
            </a:r>
            <a:r>
              <a:rPr lang="zh-CN" altLang="en-US" dirty="0"/>
              <a:t>通过绘制很多（粗略的和细致的）模型来代表各种战略选择，再通过对每个模型添加和移除元素的方式来探索新想法</a:t>
            </a:r>
            <a:endParaRPr lang="en-US" altLang="zh-CN" dirty="0"/>
          </a:p>
          <a:p>
            <a:pPr lvl="1"/>
            <a:r>
              <a:rPr lang="zh-CN" altLang="en-US" b="1" dirty="0">
                <a:solidFill>
                  <a:srgbClr val="FF0000"/>
                </a:solidFill>
              </a:rPr>
              <a:t>随手素描（</a:t>
            </a:r>
            <a:r>
              <a:rPr lang="en-US" altLang="zh-CN" b="1" dirty="0">
                <a:solidFill>
                  <a:srgbClr val="FF0000"/>
                </a:solidFill>
              </a:rPr>
              <a:t>napkin sketch</a:t>
            </a:r>
            <a:r>
              <a:rPr lang="zh-CN" altLang="en-US" b="1" dirty="0">
                <a:solidFill>
                  <a:srgbClr val="FF0000"/>
                </a:solidFill>
              </a:rPr>
              <a:t>）：</a:t>
            </a:r>
            <a:r>
              <a:rPr lang="zh-CN" altLang="en-US" dirty="0"/>
              <a:t>勾勒和推销一个粗略的主意</a:t>
            </a:r>
            <a:endParaRPr lang="en-US" altLang="zh-CN" dirty="0"/>
          </a:p>
          <a:p>
            <a:pPr lvl="2"/>
            <a:r>
              <a:rPr lang="zh-CN" altLang="en-US" dirty="0"/>
              <a:t>勾勒想法，含价值主张和主要收益来源</a:t>
            </a:r>
            <a:endParaRPr lang="en-US" altLang="zh-CN" dirty="0"/>
          </a:p>
          <a:p>
            <a:pPr lvl="2"/>
            <a:r>
              <a:rPr lang="zh-CN" altLang="en-US" b="1" dirty="0"/>
              <a:t>如何估算：</a:t>
            </a:r>
            <a:r>
              <a:rPr lang="zh-CN" altLang="en-US" b="1" dirty="0">
                <a:solidFill>
                  <a:srgbClr val="FF0000"/>
                </a:solidFill>
              </a:rPr>
              <a:t>市值出发</a:t>
            </a:r>
            <a:r>
              <a:rPr lang="en-US" altLang="zh-CN" b="1" dirty="0" err="1">
                <a:solidFill>
                  <a:srgbClr val="FF0000"/>
                </a:solidFill>
              </a:rPr>
              <a:t>TopDown</a:t>
            </a:r>
            <a:r>
              <a:rPr lang="zh-CN" altLang="en-US" b="1" dirty="0">
                <a:solidFill>
                  <a:srgbClr val="FF0000"/>
                </a:solidFill>
              </a:rPr>
              <a:t>（电气制造互联网）</a:t>
            </a:r>
            <a:r>
              <a:rPr lang="en-US" altLang="zh-CN" b="1" dirty="0">
                <a:solidFill>
                  <a:srgbClr val="FF0000"/>
                </a:solidFill>
              </a:rPr>
              <a:t> 6000</a:t>
            </a:r>
            <a:r>
              <a:rPr lang="zh-CN" altLang="en-US" b="1" dirty="0">
                <a:solidFill>
                  <a:srgbClr val="FF0000"/>
                </a:solidFill>
              </a:rPr>
              <a:t>*</a:t>
            </a:r>
            <a:r>
              <a:rPr lang="en-US" altLang="zh-CN" b="1" dirty="0">
                <a:solidFill>
                  <a:srgbClr val="FF0000"/>
                </a:solidFill>
              </a:rPr>
              <a:t>20%</a:t>
            </a:r>
            <a:r>
              <a:rPr lang="zh-CN" altLang="en-US" b="1" dirty="0">
                <a:solidFill>
                  <a:srgbClr val="FF0000"/>
                </a:solidFill>
              </a:rPr>
              <a:t>*</a:t>
            </a:r>
            <a:r>
              <a:rPr lang="en-US" altLang="zh-CN" b="1" dirty="0">
                <a:solidFill>
                  <a:srgbClr val="FF0000"/>
                </a:solidFill>
              </a:rPr>
              <a:t>2% </a:t>
            </a:r>
            <a:r>
              <a:rPr lang="zh-CN" altLang="en-US" b="1" dirty="0"/>
              <a:t>与</a:t>
            </a:r>
            <a:r>
              <a:rPr lang="zh-CN" altLang="en-US" b="1" dirty="0">
                <a:solidFill>
                  <a:srgbClr val="FF0000"/>
                </a:solidFill>
              </a:rPr>
              <a:t>用户需要出发</a:t>
            </a:r>
            <a:r>
              <a:rPr lang="en-US" altLang="zh-CN" b="1" dirty="0" err="1">
                <a:solidFill>
                  <a:srgbClr val="FF0000"/>
                </a:solidFill>
              </a:rPr>
              <a:t>BottomUp</a:t>
            </a:r>
            <a:r>
              <a:rPr lang="zh-CN" altLang="en-US" b="1" dirty="0">
                <a:solidFill>
                  <a:srgbClr val="FF0000"/>
                </a:solidFill>
              </a:rPr>
              <a:t>（饿了么）</a:t>
            </a:r>
            <a:r>
              <a:rPr lang="en-US" altLang="zh-CN" b="1" dirty="0">
                <a:solidFill>
                  <a:srgbClr val="FF0000"/>
                </a:solidFill>
              </a:rPr>
              <a:t>14</a:t>
            </a:r>
            <a:r>
              <a:rPr lang="zh-CN" altLang="en-US" b="1" dirty="0">
                <a:solidFill>
                  <a:srgbClr val="FF0000"/>
                </a:solidFill>
              </a:rPr>
              <a:t>*</a:t>
            </a:r>
            <a:r>
              <a:rPr lang="en-US" altLang="zh-CN" b="1" dirty="0">
                <a:solidFill>
                  <a:srgbClr val="FF0000"/>
                </a:solidFill>
              </a:rPr>
              <a:t>3</a:t>
            </a:r>
            <a:r>
              <a:rPr lang="zh-CN" altLang="en-US" b="1" dirty="0">
                <a:solidFill>
                  <a:srgbClr val="FF0000"/>
                </a:solidFill>
              </a:rPr>
              <a:t>*</a:t>
            </a:r>
            <a:r>
              <a:rPr lang="en-US" altLang="zh-CN" b="1" dirty="0">
                <a:solidFill>
                  <a:srgbClr val="FF0000"/>
                </a:solidFill>
              </a:rPr>
              <a:t>30</a:t>
            </a:r>
            <a:r>
              <a:rPr lang="zh-CN" altLang="en-US" b="1" dirty="0">
                <a:solidFill>
                  <a:srgbClr val="FF0000"/>
                </a:solidFill>
              </a:rPr>
              <a:t>*</a:t>
            </a:r>
            <a:r>
              <a:rPr lang="en-US" altLang="zh-CN" b="1" dirty="0">
                <a:solidFill>
                  <a:srgbClr val="FF0000"/>
                </a:solidFill>
              </a:rPr>
              <a:t>10%</a:t>
            </a:r>
            <a:r>
              <a:rPr lang="zh-CN" altLang="en-US" b="1" dirty="0">
                <a:solidFill>
                  <a:srgbClr val="FF0000"/>
                </a:solidFill>
              </a:rPr>
              <a:t>*</a:t>
            </a:r>
            <a:r>
              <a:rPr lang="en-US" altLang="zh-CN" b="1" dirty="0">
                <a:solidFill>
                  <a:srgbClr val="FF0000"/>
                </a:solidFill>
              </a:rPr>
              <a:t>365</a:t>
            </a:r>
            <a:r>
              <a:rPr lang="zh-CN" altLang="en-US" b="1" dirty="0">
                <a:solidFill>
                  <a:srgbClr val="FF0000"/>
                </a:solidFill>
              </a:rPr>
              <a:t>*</a:t>
            </a:r>
            <a:r>
              <a:rPr lang="en-US" altLang="zh-CN" b="1" i="1" dirty="0">
                <a:solidFill>
                  <a:srgbClr val="00B0F0"/>
                </a:solidFill>
              </a:rPr>
              <a:t>10%~20%</a:t>
            </a:r>
          </a:p>
          <a:p>
            <a:pPr lvl="1"/>
            <a:r>
              <a:rPr lang="zh-CN" altLang="en-US" b="1" dirty="0">
                <a:solidFill>
                  <a:srgbClr val="FF0000"/>
                </a:solidFill>
              </a:rPr>
              <a:t>精心描绘的画布（</a:t>
            </a:r>
            <a:r>
              <a:rPr lang="en-US" altLang="zh-CN" b="1" dirty="0">
                <a:solidFill>
                  <a:srgbClr val="FF0000"/>
                </a:solidFill>
              </a:rPr>
              <a:t>elaborated canvas</a:t>
            </a:r>
            <a:r>
              <a:rPr lang="zh-CN" altLang="en-US" b="1" dirty="0">
                <a:solidFill>
                  <a:srgbClr val="FF0000"/>
                </a:solidFill>
              </a:rPr>
              <a:t>）：</a:t>
            </a:r>
            <a:r>
              <a:rPr lang="zh-CN" altLang="en-US" dirty="0"/>
              <a:t>探索实现该创意所需的因素</a:t>
            </a:r>
            <a:endParaRPr lang="en-US" altLang="zh-CN" dirty="0"/>
          </a:p>
          <a:p>
            <a:pPr lvl="2"/>
            <a:r>
              <a:rPr lang="zh-CN" altLang="en-US" dirty="0"/>
              <a:t>完整画布，商业逻辑思考，市场潜力预估、理解模块之间联系、“事实查证” </a:t>
            </a:r>
            <a:r>
              <a:rPr lang="en-US" altLang="zh-CN" dirty="0"/>
              <a:t>– </a:t>
            </a:r>
            <a:r>
              <a:rPr lang="zh-CN" altLang="en-US" b="1" dirty="0"/>
              <a:t>真正利用画布细化和探索，而不是“完成”后填充画布</a:t>
            </a:r>
            <a:endParaRPr lang="en-US" altLang="zh-CN" b="1" dirty="0"/>
          </a:p>
          <a:p>
            <a:pPr lvl="1"/>
            <a:r>
              <a:rPr lang="zh-CN" altLang="en-US" b="1" dirty="0">
                <a:solidFill>
                  <a:srgbClr val="FF0000"/>
                </a:solidFill>
              </a:rPr>
              <a:t>商业案例（</a:t>
            </a:r>
            <a:r>
              <a:rPr lang="en-US" altLang="zh-CN" b="1" dirty="0">
                <a:solidFill>
                  <a:srgbClr val="FF0000"/>
                </a:solidFill>
              </a:rPr>
              <a:t>business case</a:t>
            </a:r>
            <a:r>
              <a:rPr lang="zh-CN" altLang="en-US" b="1" dirty="0">
                <a:solidFill>
                  <a:srgbClr val="FF0000"/>
                </a:solidFill>
              </a:rPr>
              <a:t>）：</a:t>
            </a:r>
            <a:r>
              <a:rPr lang="zh-CN" altLang="en-US" dirty="0"/>
              <a:t>检查该创意的可存活度</a:t>
            </a:r>
            <a:endParaRPr lang="en-US" altLang="zh-CN" dirty="0"/>
          </a:p>
          <a:p>
            <a:pPr lvl="2"/>
            <a:r>
              <a:rPr lang="zh-CN" altLang="en-US" dirty="0"/>
              <a:t>全面画布，关键输入、核算成本与收入、估算利润潜力、模拟财务场景</a:t>
            </a:r>
            <a:endParaRPr lang="en-US" altLang="zh-CN" dirty="0"/>
          </a:p>
          <a:p>
            <a:pPr lvl="1"/>
            <a:r>
              <a:rPr lang="zh-CN" altLang="en-US" b="1" dirty="0">
                <a:solidFill>
                  <a:srgbClr val="FF0000"/>
                </a:solidFill>
              </a:rPr>
              <a:t>实地验证（</a:t>
            </a:r>
            <a:r>
              <a:rPr lang="en-US" altLang="zh-CN" b="1" dirty="0">
                <a:solidFill>
                  <a:srgbClr val="FF0000"/>
                </a:solidFill>
              </a:rPr>
              <a:t>field-test</a:t>
            </a:r>
            <a:r>
              <a:rPr lang="zh-CN" altLang="en-US" b="1" dirty="0">
                <a:solidFill>
                  <a:srgbClr val="FF0000"/>
                </a:solidFill>
              </a:rPr>
              <a:t>）：</a:t>
            </a:r>
            <a:r>
              <a:rPr lang="zh-CN" altLang="en-US" dirty="0"/>
              <a:t>调查客户的可接受度和可行性</a:t>
            </a:r>
            <a:endParaRPr lang="en-US" altLang="zh-CN" dirty="0"/>
          </a:p>
          <a:p>
            <a:pPr lvl="2"/>
            <a:r>
              <a:rPr lang="zh-CN" altLang="en-US" dirty="0"/>
              <a:t>准备合情合理的商业案例，站在客户角度进行实地验证，验证价值主张、渠道、定价机制等实际市场中的元素</a:t>
            </a:r>
          </a:p>
        </p:txBody>
      </p:sp>
    </p:spTree>
    <p:extLst>
      <p:ext uri="{BB962C8B-B14F-4D97-AF65-F5344CB8AC3E}">
        <p14:creationId xmlns:p14="http://schemas.microsoft.com/office/powerpoint/2010/main" val="821853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wipe(down)">
                                      <p:cBhvr>
                                        <p:cTn id="7" dur="500"/>
                                        <p:tgtEl>
                                          <p:spTgt spid="3">
                                            <p:txEl>
                                              <p:pRg st="5" end="5"/>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wipe(down)">
                                      <p:cBhvr>
                                        <p:cTn id="10" dur="500"/>
                                        <p:tgtEl>
                                          <p:spTgt spid="3">
                                            <p:txEl>
                                              <p:pRg st="6" end="6"/>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animEffect transition="in" filter="wipe(down)">
                                      <p:cBhvr>
                                        <p:cTn id="15" dur="500"/>
                                        <p:tgtEl>
                                          <p:spTgt spid="3">
                                            <p:txEl>
                                              <p:pRg st="8" end="8"/>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3">
                                            <p:txEl>
                                              <p:pRg st="10" end="10"/>
                                            </p:txEl>
                                          </p:spTgt>
                                        </p:tgtEl>
                                        <p:attrNameLst>
                                          <p:attrName>style.visibility</p:attrName>
                                        </p:attrNameLst>
                                      </p:cBhvr>
                                      <p:to>
                                        <p:strVal val="visible"/>
                                      </p:to>
                                    </p:set>
                                    <p:animEffect transition="in" filter="wipe(down)">
                                      <p:cBhvr>
                                        <p:cTn id="20" dur="500"/>
                                        <p:tgtEl>
                                          <p:spTgt spid="3">
                                            <p:txEl>
                                              <p:pRg st="10" end="1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3">
                                            <p:txEl>
                                              <p:pRg st="12" end="12"/>
                                            </p:txEl>
                                          </p:spTgt>
                                        </p:tgtEl>
                                        <p:attrNameLst>
                                          <p:attrName>style.visibility</p:attrName>
                                        </p:attrNameLst>
                                      </p:cBhvr>
                                      <p:to>
                                        <p:strVal val="visible"/>
                                      </p:to>
                                    </p:set>
                                    <p:animEffect transition="in" filter="wipe(down)">
                                      <p:cBhvr>
                                        <p:cTn id="25"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08FDCA-F32C-431A-B6A9-826F32CEB95C}"/>
              </a:ext>
            </a:extLst>
          </p:cNvPr>
          <p:cNvSpPr>
            <a:spLocks noGrp="1"/>
          </p:cNvSpPr>
          <p:nvPr>
            <p:ph type="title"/>
          </p:nvPr>
        </p:nvSpPr>
        <p:spPr/>
        <p:txBody>
          <a:bodyPr/>
          <a:lstStyle/>
          <a:p>
            <a:r>
              <a:rPr lang="zh-CN" altLang="en-US" dirty="0"/>
              <a:t>利用模型构建探究决策到执行的转换</a:t>
            </a:r>
          </a:p>
        </p:txBody>
      </p:sp>
      <p:pic>
        <p:nvPicPr>
          <p:cNvPr id="4" name="内容占位符 3">
            <a:extLst>
              <a:ext uri="{FF2B5EF4-FFF2-40B4-BE49-F238E27FC236}">
                <a16:creationId xmlns:a16="http://schemas.microsoft.com/office/drawing/2014/main" id="{998C6950-D891-4E0A-89AF-C7534E60704B}"/>
              </a:ext>
            </a:extLst>
          </p:cNvPr>
          <p:cNvPicPr>
            <a:picLocks noGrp="1" noChangeAspect="1"/>
          </p:cNvPicPr>
          <p:nvPr>
            <p:ph idx="1"/>
          </p:nvPr>
        </p:nvPicPr>
        <p:blipFill>
          <a:blip r:embed="rId2"/>
          <a:stretch>
            <a:fillRect/>
          </a:stretch>
        </p:blipFill>
        <p:spPr>
          <a:xfrm>
            <a:off x="531869" y="1690689"/>
            <a:ext cx="8241661" cy="4266405"/>
          </a:xfrm>
          <a:prstGeom prst="rect">
            <a:avLst/>
          </a:prstGeom>
        </p:spPr>
      </p:pic>
      <p:sp>
        <p:nvSpPr>
          <p:cNvPr id="3" name="矩形 2">
            <a:extLst>
              <a:ext uri="{FF2B5EF4-FFF2-40B4-BE49-F238E27FC236}">
                <a16:creationId xmlns:a16="http://schemas.microsoft.com/office/drawing/2014/main" id="{4CD0471E-4CEE-4553-A29F-FE57D7BDD972}"/>
              </a:ext>
            </a:extLst>
          </p:cNvPr>
          <p:cNvSpPr/>
          <p:nvPr/>
        </p:nvSpPr>
        <p:spPr>
          <a:xfrm>
            <a:off x="810883" y="4632384"/>
            <a:ext cx="1984075" cy="11128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模型减法：</a:t>
            </a:r>
            <a:r>
              <a:rPr lang="en-US" altLang="zh-CN" dirty="0"/>
              <a:t>360</a:t>
            </a:r>
            <a:r>
              <a:rPr lang="zh-CN" altLang="en-US" dirty="0"/>
              <a:t>安全 </a:t>
            </a:r>
            <a:r>
              <a:rPr lang="en-US" altLang="zh-CN" dirty="0"/>
              <a:t>– </a:t>
            </a:r>
            <a:r>
              <a:rPr lang="zh-CN" altLang="en-US" dirty="0"/>
              <a:t>产品费用</a:t>
            </a:r>
            <a:endParaRPr lang="en-US" altLang="zh-CN" dirty="0"/>
          </a:p>
          <a:p>
            <a:pPr algn="ctr"/>
            <a:r>
              <a:rPr lang="zh-CN" altLang="en-US" dirty="0"/>
              <a:t>后续：扩张用户规模，提高粘性</a:t>
            </a:r>
          </a:p>
        </p:txBody>
      </p:sp>
      <p:sp>
        <p:nvSpPr>
          <p:cNvPr id="5" name="矩形 4">
            <a:extLst>
              <a:ext uri="{FF2B5EF4-FFF2-40B4-BE49-F238E27FC236}">
                <a16:creationId xmlns:a16="http://schemas.microsoft.com/office/drawing/2014/main" id="{A5B52008-6AF7-4D39-880C-84915EB206DA}"/>
              </a:ext>
            </a:extLst>
          </p:cNvPr>
          <p:cNvSpPr/>
          <p:nvPr/>
        </p:nvSpPr>
        <p:spPr>
          <a:xfrm>
            <a:off x="6211019" y="4692769"/>
            <a:ext cx="1984075" cy="11128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模型加法：</a:t>
            </a:r>
            <a:r>
              <a:rPr lang="en-US" altLang="zh-CN" dirty="0"/>
              <a:t>B</a:t>
            </a:r>
            <a:r>
              <a:rPr lang="zh-CN" altLang="en-US" dirty="0"/>
              <a:t>站 </a:t>
            </a:r>
            <a:r>
              <a:rPr lang="en-US" altLang="zh-CN" dirty="0"/>
              <a:t>– </a:t>
            </a:r>
            <a:r>
              <a:rPr lang="zh-CN" altLang="en-US" dirty="0"/>
              <a:t>一般</a:t>
            </a:r>
            <a:r>
              <a:rPr lang="en-US" altLang="zh-CN" dirty="0"/>
              <a:t>up</a:t>
            </a:r>
            <a:r>
              <a:rPr lang="zh-CN" altLang="en-US" dirty="0"/>
              <a:t>主与观众</a:t>
            </a:r>
            <a:endParaRPr lang="en-US" altLang="zh-CN" dirty="0"/>
          </a:p>
          <a:p>
            <a:pPr algn="ctr"/>
            <a:r>
              <a:rPr lang="zh-CN" altLang="en-US" dirty="0"/>
              <a:t>后续：维护社区氛围，促进跨圈</a:t>
            </a:r>
          </a:p>
        </p:txBody>
      </p:sp>
    </p:spTree>
    <p:extLst>
      <p:ext uri="{BB962C8B-B14F-4D97-AF65-F5344CB8AC3E}">
        <p14:creationId xmlns:p14="http://schemas.microsoft.com/office/powerpoint/2010/main" val="36099952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24331C-D650-4E32-8E31-429172278185}"/>
              </a:ext>
            </a:extLst>
          </p:cNvPr>
          <p:cNvSpPr>
            <a:spLocks noGrp="1"/>
          </p:cNvSpPr>
          <p:nvPr>
            <p:ph type="title"/>
          </p:nvPr>
        </p:nvSpPr>
        <p:spPr/>
        <p:txBody>
          <a:bodyPr/>
          <a:lstStyle/>
          <a:p>
            <a:r>
              <a:rPr lang="zh-CN" altLang="en-US" dirty="0"/>
              <a:t>模型构建补充：用手来思考</a:t>
            </a:r>
          </a:p>
        </p:txBody>
      </p:sp>
      <p:sp>
        <p:nvSpPr>
          <p:cNvPr id="3" name="内容占位符 2">
            <a:extLst>
              <a:ext uri="{FF2B5EF4-FFF2-40B4-BE49-F238E27FC236}">
                <a16:creationId xmlns:a16="http://schemas.microsoft.com/office/drawing/2014/main" id="{5A683473-C257-4A3F-A4B4-7EC2AE43C1B4}"/>
              </a:ext>
            </a:extLst>
          </p:cNvPr>
          <p:cNvSpPr>
            <a:spLocks noGrp="1"/>
          </p:cNvSpPr>
          <p:nvPr>
            <p:ph idx="1"/>
          </p:nvPr>
        </p:nvSpPr>
        <p:spPr/>
        <p:txBody>
          <a:bodyPr>
            <a:normAutofit fontScale="92500" lnSpcReduction="10000"/>
          </a:bodyPr>
          <a:lstStyle/>
          <a:p>
            <a:r>
              <a:rPr lang="zh-CN" altLang="en-US" dirty="0"/>
              <a:t>必须给创造性团队时间、空间和预算去犯错</a:t>
            </a:r>
            <a:endParaRPr lang="en-US" altLang="zh-CN" dirty="0"/>
          </a:p>
          <a:p>
            <a:pPr lvl="1"/>
            <a:r>
              <a:rPr lang="zh-CN" altLang="en-US" dirty="0"/>
              <a:t>在模型构建（原型）阶段尽可能地去试错</a:t>
            </a:r>
            <a:endParaRPr lang="en-US" altLang="zh-CN" dirty="0"/>
          </a:p>
          <a:p>
            <a:endParaRPr lang="en-US" altLang="zh-CN" sz="100" dirty="0"/>
          </a:p>
          <a:p>
            <a:r>
              <a:rPr lang="zh-CN" altLang="en-US" dirty="0"/>
              <a:t>模型，不求精细，胜在快速</a:t>
            </a:r>
            <a:endParaRPr lang="en-US" altLang="zh-CN" dirty="0"/>
          </a:p>
          <a:p>
            <a:pPr lvl="1"/>
            <a:r>
              <a:rPr lang="zh-CN" altLang="en-US" dirty="0"/>
              <a:t>早期的模型应该是快速的、粗糙的、便宜的（苹果鼠标：走珠</a:t>
            </a:r>
            <a:r>
              <a:rPr lang="en-US" altLang="zh-CN" dirty="0"/>
              <a:t>+</a:t>
            </a:r>
            <a:r>
              <a:rPr lang="zh-CN" altLang="en-US" dirty="0"/>
              <a:t>黄油盘）</a:t>
            </a:r>
            <a:endParaRPr lang="en-US" altLang="zh-CN" dirty="0"/>
          </a:p>
          <a:p>
            <a:pPr lvl="1"/>
            <a:r>
              <a:rPr lang="zh-CN" altLang="en-US" dirty="0"/>
              <a:t>适可而止：模型的目的是赋予想法具体的外形，了解该想法的长处和弱点，从而为更详细、更精密的下一代模型寻找方向（最终转向具体设计）</a:t>
            </a:r>
            <a:endParaRPr lang="en-US" altLang="zh-CN" dirty="0"/>
          </a:p>
          <a:p>
            <a:endParaRPr lang="en-US" altLang="zh-CN" sz="100" dirty="0"/>
          </a:p>
          <a:p>
            <a:r>
              <a:rPr lang="zh-CN" altLang="en-US" dirty="0"/>
              <a:t>现场制作模型</a:t>
            </a:r>
            <a:endParaRPr lang="en-US" altLang="zh-CN" dirty="0"/>
          </a:p>
          <a:p>
            <a:pPr lvl="1"/>
            <a:r>
              <a:rPr lang="zh-CN" altLang="en-US" dirty="0"/>
              <a:t>用户模拟空间（喜达屋酒店雅乐轩品牌下的虚拟酒店）</a:t>
            </a:r>
          </a:p>
          <a:p>
            <a:pPr lvl="1"/>
            <a:r>
              <a:rPr lang="zh-CN" altLang="en-US" dirty="0"/>
              <a:t>灰度上线、</a:t>
            </a:r>
            <a:r>
              <a:rPr lang="en-US" altLang="zh-CN" dirty="0"/>
              <a:t>A/B</a:t>
            </a:r>
            <a:r>
              <a:rPr lang="zh-CN" altLang="en-US" dirty="0"/>
              <a:t>与内测；依赖复杂社会互动的服务更需要使用现场模型</a:t>
            </a:r>
            <a:endParaRPr lang="en-US" altLang="zh-CN" dirty="0"/>
          </a:p>
        </p:txBody>
      </p:sp>
      <p:pic>
        <p:nvPicPr>
          <p:cNvPr id="4" name="图片 3">
            <a:extLst>
              <a:ext uri="{FF2B5EF4-FFF2-40B4-BE49-F238E27FC236}">
                <a16:creationId xmlns:a16="http://schemas.microsoft.com/office/drawing/2014/main" id="{1DF29094-43C6-433F-BEAD-5F8E65318350}"/>
              </a:ext>
            </a:extLst>
          </p:cNvPr>
          <p:cNvPicPr>
            <a:picLocks noChangeAspect="1"/>
          </p:cNvPicPr>
          <p:nvPr/>
        </p:nvPicPr>
        <p:blipFill>
          <a:blip r:embed="rId2"/>
          <a:stretch>
            <a:fillRect/>
          </a:stretch>
        </p:blipFill>
        <p:spPr>
          <a:xfrm>
            <a:off x="1834587" y="4225924"/>
            <a:ext cx="2371725" cy="2266950"/>
          </a:xfrm>
          <a:prstGeom prst="rect">
            <a:avLst/>
          </a:prstGeom>
        </p:spPr>
      </p:pic>
      <p:pic>
        <p:nvPicPr>
          <p:cNvPr id="5" name="图片 4">
            <a:extLst>
              <a:ext uri="{FF2B5EF4-FFF2-40B4-BE49-F238E27FC236}">
                <a16:creationId xmlns:a16="http://schemas.microsoft.com/office/drawing/2014/main" id="{0225B8E9-14E6-482A-9A82-2A345791F709}"/>
              </a:ext>
            </a:extLst>
          </p:cNvPr>
          <p:cNvPicPr>
            <a:picLocks noChangeAspect="1"/>
          </p:cNvPicPr>
          <p:nvPr/>
        </p:nvPicPr>
        <p:blipFill>
          <a:blip r:embed="rId3"/>
          <a:stretch>
            <a:fillRect/>
          </a:stretch>
        </p:blipFill>
        <p:spPr>
          <a:xfrm>
            <a:off x="5731519" y="4225924"/>
            <a:ext cx="1782209" cy="2280934"/>
          </a:xfrm>
          <a:prstGeom prst="rect">
            <a:avLst/>
          </a:prstGeom>
        </p:spPr>
      </p:pic>
    </p:spTree>
    <p:extLst>
      <p:ext uri="{BB962C8B-B14F-4D97-AF65-F5344CB8AC3E}">
        <p14:creationId xmlns:p14="http://schemas.microsoft.com/office/powerpoint/2010/main" val="3910960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 calcmode="lin" valueType="num">
                                      <p:cBhvr additive="base">
                                        <p:cTn id="1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par>
                          <p:cTn id="19" fill="hold">
                            <p:stCondLst>
                              <p:cond delay="500"/>
                            </p:stCondLst>
                            <p:childTnLst>
                              <p:par>
                                <p:cTn id="20" presetID="22" presetClass="entr" presetSubtype="4"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down)">
                                      <p:cBhvr>
                                        <p:cTn id="22" dur="500"/>
                                        <p:tgtEl>
                                          <p:spTgt spid="5"/>
                                        </p:tgtEl>
                                      </p:cBhvr>
                                    </p:animEffect>
                                  </p:childTnLst>
                                </p:cTn>
                              </p:par>
                              <p:par>
                                <p:cTn id="23" presetID="22" presetClass="entr" presetSubtype="4"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wipe(down)">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xit" presetSubtype="4" fill="hold" nodeType="clickEffect">
                                  <p:stCondLst>
                                    <p:cond delay="0"/>
                                  </p:stCondLst>
                                  <p:childTnLst>
                                    <p:animEffect transition="out" filter="wipe(down)">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par>
                                <p:cTn id="31" presetID="22" presetClass="exit" presetSubtype="4" fill="hold" nodeType="withEffect">
                                  <p:stCondLst>
                                    <p:cond delay="0"/>
                                  </p:stCondLst>
                                  <p:childTnLst>
                                    <p:animEffect transition="out" filter="wipe(down)">
                                      <p:cBhvr>
                                        <p:cTn id="32" dur="500"/>
                                        <p:tgtEl>
                                          <p:spTgt spid="4"/>
                                        </p:tgtEl>
                                      </p:cBhvr>
                                    </p:animEffect>
                                    <p:set>
                                      <p:cBhvr>
                                        <p:cTn id="33" dur="1" fill="hold">
                                          <p:stCondLst>
                                            <p:cond delay="499"/>
                                          </p:stCondLst>
                                        </p:cTn>
                                        <p:tgtEl>
                                          <p:spTgt spid="4"/>
                                        </p:tgtEl>
                                        <p:attrNameLst>
                                          <p:attrName>style.visibility</p:attrName>
                                        </p:attrNameLst>
                                      </p:cBhvr>
                                      <p:to>
                                        <p:strVal val="hidden"/>
                                      </p:to>
                                    </p:set>
                                  </p:childTnLst>
                                </p:cTn>
                              </p:par>
                              <p:par>
                                <p:cTn id="34" presetID="2" presetClass="entr" presetSubtype="4" fill="hold" grpId="0" nodeType="with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 calcmode="lin" valueType="num">
                                      <p:cBhvr additive="base">
                                        <p:cTn id="36"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8" end="8"/>
                                            </p:txEl>
                                          </p:spTgt>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 calcmode="lin" valueType="num">
                                      <p:cBhvr additive="base">
                                        <p:cTn id="40"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F863BD-18A3-4F94-8C19-D31753652A3F}"/>
              </a:ext>
            </a:extLst>
          </p:cNvPr>
          <p:cNvSpPr>
            <a:spLocks noGrp="1"/>
          </p:cNvSpPr>
          <p:nvPr>
            <p:ph type="title"/>
          </p:nvPr>
        </p:nvSpPr>
        <p:spPr>
          <a:xfrm>
            <a:off x="258417" y="385142"/>
            <a:ext cx="8736495" cy="846170"/>
          </a:xfrm>
        </p:spPr>
        <p:txBody>
          <a:bodyPr/>
          <a:lstStyle/>
          <a:p>
            <a:r>
              <a:rPr lang="zh-CN" altLang="en-US" dirty="0"/>
              <a:t>商业模式设计：工具、方法、</a:t>
            </a:r>
            <a:r>
              <a:rPr lang="zh-CN" altLang="en-US" i="1" dirty="0"/>
              <a:t>思维</a:t>
            </a:r>
          </a:p>
        </p:txBody>
      </p:sp>
      <p:sp>
        <p:nvSpPr>
          <p:cNvPr id="3" name="内容占位符 2">
            <a:extLst>
              <a:ext uri="{FF2B5EF4-FFF2-40B4-BE49-F238E27FC236}">
                <a16:creationId xmlns:a16="http://schemas.microsoft.com/office/drawing/2014/main" id="{17E457F7-124A-4C60-B467-A4E32B0BBCA0}"/>
              </a:ext>
            </a:extLst>
          </p:cNvPr>
          <p:cNvSpPr>
            <a:spLocks noGrp="1"/>
          </p:cNvSpPr>
          <p:nvPr>
            <p:ph idx="1"/>
          </p:nvPr>
        </p:nvSpPr>
        <p:spPr>
          <a:xfrm>
            <a:off x="628650" y="1231312"/>
            <a:ext cx="7886700" cy="4523445"/>
          </a:xfrm>
        </p:spPr>
        <p:txBody>
          <a:bodyPr>
            <a:normAutofit fontScale="77500" lnSpcReduction="20000"/>
          </a:bodyPr>
          <a:lstStyle/>
          <a:p>
            <a:r>
              <a:rPr lang="zh-CN" altLang="en-US" dirty="0"/>
              <a:t>作为一名设计师</a:t>
            </a:r>
            <a:endParaRPr lang="en-US" altLang="zh-CN" dirty="0"/>
          </a:p>
          <a:p>
            <a:pPr lvl="1"/>
            <a:r>
              <a:rPr lang="zh-CN" altLang="en-US" b="1" dirty="0"/>
              <a:t>必须</a:t>
            </a:r>
            <a:r>
              <a:rPr lang="zh-CN" altLang="en-US" dirty="0"/>
              <a:t>执着地探究所有可能性，直到创造出崭新的设计，开拓从未被人开发的领域，最终实现想要的功能（</a:t>
            </a:r>
            <a:r>
              <a:rPr lang="zh-CN" altLang="en-US" b="1" dirty="0"/>
              <a:t>所有创新类工作的本质</a:t>
            </a:r>
            <a:r>
              <a:rPr lang="zh-CN" altLang="en-US" dirty="0"/>
              <a:t>）</a:t>
            </a:r>
            <a:endParaRPr lang="en-US" altLang="zh-CN" dirty="0"/>
          </a:p>
          <a:p>
            <a:pPr lvl="1"/>
            <a:r>
              <a:rPr lang="zh-CN" altLang="en-US" dirty="0"/>
              <a:t>设计师的工作：</a:t>
            </a:r>
            <a:r>
              <a:rPr lang="zh-CN" altLang="en-US" b="1" dirty="0"/>
              <a:t>挑战思维边界、创造新选择、最终为用户创造价值</a:t>
            </a:r>
            <a:endParaRPr lang="en-US" altLang="zh-CN" b="1" dirty="0"/>
          </a:p>
          <a:p>
            <a:endParaRPr lang="en-US" altLang="zh-CN" sz="1050" dirty="0"/>
          </a:p>
          <a:p>
            <a:r>
              <a:rPr lang="zh-CN" altLang="en-US" dirty="0"/>
              <a:t>设计师需要：专业的辅助工具与方法，以及工作态度（</a:t>
            </a:r>
            <a:r>
              <a:rPr lang="en-US" altLang="zh-CN" dirty="0"/>
              <a:t>thinking</a:t>
            </a:r>
            <a:r>
              <a:rPr lang="zh-CN" altLang="en-US" dirty="0"/>
              <a:t>，思维）</a:t>
            </a:r>
            <a:endParaRPr lang="en-US" altLang="zh-CN" dirty="0"/>
          </a:p>
          <a:p>
            <a:pPr lvl="1"/>
            <a:r>
              <a:rPr lang="zh-CN" altLang="en-US" dirty="0"/>
              <a:t>商务人士每日工作：设计组织架构、战略、商业模式、流程和项目</a:t>
            </a:r>
            <a:endParaRPr lang="en-US" altLang="zh-CN" dirty="0"/>
          </a:p>
          <a:p>
            <a:pPr lvl="1"/>
            <a:r>
              <a:rPr lang="zh-CN" altLang="en-US" dirty="0"/>
              <a:t>必须考虑复杂因素：竞争对手、技术、法律环境，将设计工具与商业技巧（领域知识）相结合</a:t>
            </a:r>
            <a:endParaRPr lang="en-US" altLang="zh-CN" dirty="0"/>
          </a:p>
          <a:p>
            <a:pPr lvl="1"/>
            <a:r>
              <a:rPr lang="zh-CN" altLang="en-US" b="1" dirty="0"/>
              <a:t>需要想象“不存在的东西”，</a:t>
            </a:r>
            <a:r>
              <a:rPr lang="zh-CN" altLang="en-US" b="1" i="1" dirty="0"/>
              <a:t>却往往要在非常严苛的条件之下进行</a:t>
            </a:r>
            <a:endParaRPr lang="en-US" altLang="zh-CN" b="1" i="1" dirty="0"/>
          </a:p>
          <a:p>
            <a:endParaRPr lang="en-US" altLang="zh-CN" sz="1050" dirty="0"/>
          </a:p>
          <a:p>
            <a:r>
              <a:rPr lang="zh-CN" altLang="en-US" dirty="0"/>
              <a:t>本书介绍的六种商业模式设计方法</a:t>
            </a:r>
            <a:endParaRPr lang="en-US" altLang="zh-CN" dirty="0"/>
          </a:p>
          <a:p>
            <a:pPr lvl="1"/>
            <a:r>
              <a:rPr lang="zh-CN" altLang="en-US" dirty="0"/>
              <a:t>客户洞察（</a:t>
            </a:r>
            <a:r>
              <a:rPr lang="en-US" altLang="zh-CN" dirty="0"/>
              <a:t>customer insights</a:t>
            </a:r>
            <a:r>
              <a:rPr lang="zh-CN" altLang="en-US" dirty="0"/>
              <a:t>）、构思（</a:t>
            </a:r>
            <a:r>
              <a:rPr lang="en-US" altLang="zh-CN" dirty="0"/>
              <a:t>ideation</a:t>
            </a:r>
            <a:r>
              <a:rPr lang="zh-CN" altLang="en-US" dirty="0"/>
              <a:t>）、视觉化思考（</a:t>
            </a:r>
            <a:r>
              <a:rPr lang="en-US" altLang="zh-CN" dirty="0"/>
              <a:t>visual thinking</a:t>
            </a:r>
            <a:r>
              <a:rPr lang="zh-CN" altLang="en-US" dirty="0"/>
              <a:t>）、模型构建（</a:t>
            </a:r>
            <a:r>
              <a:rPr lang="en-US" altLang="zh-CN" dirty="0"/>
              <a:t>prototyping</a:t>
            </a:r>
            <a:r>
              <a:rPr lang="zh-CN" altLang="en-US" dirty="0"/>
              <a:t>）、讲故事（</a:t>
            </a:r>
            <a:r>
              <a:rPr lang="en-US" altLang="zh-CN" dirty="0"/>
              <a:t>storytelling</a:t>
            </a:r>
            <a:r>
              <a:rPr lang="zh-CN" altLang="en-US" dirty="0"/>
              <a:t>）和场景（</a:t>
            </a:r>
            <a:r>
              <a:rPr lang="en-US" altLang="zh-CN" dirty="0"/>
              <a:t>scenarios</a:t>
            </a:r>
            <a:r>
              <a:rPr lang="zh-CN" altLang="en-US" dirty="0"/>
              <a:t>）</a:t>
            </a:r>
            <a:endParaRPr lang="en-US" altLang="zh-CN" dirty="0"/>
          </a:p>
          <a:p>
            <a:pPr lvl="1"/>
            <a:r>
              <a:rPr lang="zh-CN" altLang="en-US" b="1" i="1" dirty="0"/>
              <a:t>设计的三个相互重叠的空间：灵感、构思、实施</a:t>
            </a:r>
          </a:p>
        </p:txBody>
      </p:sp>
      <p:sp>
        <p:nvSpPr>
          <p:cNvPr id="4" name="矩形 3">
            <a:extLst>
              <a:ext uri="{FF2B5EF4-FFF2-40B4-BE49-F238E27FC236}">
                <a16:creationId xmlns:a16="http://schemas.microsoft.com/office/drawing/2014/main" id="{17B871E0-9AD2-46BF-A63F-6262362ED86D}"/>
              </a:ext>
            </a:extLst>
          </p:cNvPr>
          <p:cNvSpPr/>
          <p:nvPr/>
        </p:nvSpPr>
        <p:spPr>
          <a:xfrm>
            <a:off x="1391208" y="6198288"/>
            <a:ext cx="2089979" cy="274571"/>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灵感</a:t>
            </a:r>
          </a:p>
        </p:txBody>
      </p:sp>
      <p:sp>
        <p:nvSpPr>
          <p:cNvPr id="5" name="矩形 4">
            <a:extLst>
              <a:ext uri="{FF2B5EF4-FFF2-40B4-BE49-F238E27FC236}">
                <a16:creationId xmlns:a16="http://schemas.microsoft.com/office/drawing/2014/main" id="{D0F8544D-0958-4D3E-8A2F-384FD2A532E1}"/>
              </a:ext>
            </a:extLst>
          </p:cNvPr>
          <p:cNvSpPr/>
          <p:nvPr/>
        </p:nvSpPr>
        <p:spPr>
          <a:xfrm>
            <a:off x="3481187" y="6187108"/>
            <a:ext cx="1661714" cy="285751"/>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构思</a:t>
            </a:r>
          </a:p>
        </p:txBody>
      </p:sp>
      <p:sp>
        <p:nvSpPr>
          <p:cNvPr id="6" name="矩形 5">
            <a:extLst>
              <a:ext uri="{FF2B5EF4-FFF2-40B4-BE49-F238E27FC236}">
                <a16:creationId xmlns:a16="http://schemas.microsoft.com/office/drawing/2014/main" id="{BAD596B3-A2AC-4A10-BB03-F99D8D61D4C5}"/>
              </a:ext>
            </a:extLst>
          </p:cNvPr>
          <p:cNvSpPr/>
          <p:nvPr/>
        </p:nvSpPr>
        <p:spPr>
          <a:xfrm>
            <a:off x="5142901" y="6187108"/>
            <a:ext cx="2999131" cy="2745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实施</a:t>
            </a:r>
          </a:p>
        </p:txBody>
      </p:sp>
      <p:sp>
        <p:nvSpPr>
          <p:cNvPr id="7" name="矩形 6">
            <a:extLst>
              <a:ext uri="{FF2B5EF4-FFF2-40B4-BE49-F238E27FC236}">
                <a16:creationId xmlns:a16="http://schemas.microsoft.com/office/drawing/2014/main" id="{593CC234-F9D5-4124-962F-060D0394C94E}"/>
              </a:ext>
            </a:extLst>
          </p:cNvPr>
          <p:cNvSpPr/>
          <p:nvPr/>
        </p:nvSpPr>
        <p:spPr>
          <a:xfrm>
            <a:off x="1729408" y="5855392"/>
            <a:ext cx="6102626" cy="331716"/>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客户洞察、构思、视觉化思考、模型构建、讲故事、场景</a:t>
            </a:r>
          </a:p>
        </p:txBody>
      </p:sp>
    </p:spTree>
    <p:extLst>
      <p:ext uri="{BB962C8B-B14F-4D97-AF65-F5344CB8AC3E}">
        <p14:creationId xmlns:p14="http://schemas.microsoft.com/office/powerpoint/2010/main" val="1208821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down)">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7" end="7"/>
                                            </p:txEl>
                                          </p:spTgt>
                                        </p:tgtEl>
                                        <p:attrNameLst>
                                          <p:attrName>style.visibility</p:attrName>
                                        </p:attrNameLst>
                                      </p:cBhvr>
                                      <p:to>
                                        <p:strVal val="visible"/>
                                      </p:to>
                                    </p:set>
                                    <p:animEffect transition="in" filter="wipe(down)">
                                      <p:cBhvr>
                                        <p:cTn id="12" dur="500"/>
                                        <p:tgtEl>
                                          <p:spTgt spid="3">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11" end="11"/>
                                            </p:txEl>
                                          </p:spTgt>
                                        </p:tgtEl>
                                        <p:attrNameLst>
                                          <p:attrName>style.visibility</p:attrName>
                                        </p:attrNameLst>
                                      </p:cBhvr>
                                      <p:to>
                                        <p:strVal val="visible"/>
                                      </p:to>
                                    </p:set>
                                    <p:animEffect transition="in" filter="wipe(down)">
                                      <p:cBhvr>
                                        <p:cTn id="17" dur="500"/>
                                        <p:tgtEl>
                                          <p:spTgt spid="3">
                                            <p:txEl>
                                              <p:pRg st="11" end="11"/>
                                            </p:txEl>
                                          </p:spTgt>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down)">
                                      <p:cBhvr>
                                        <p:cTn id="20" dur="500"/>
                                        <p:tgtEl>
                                          <p:spTgt spid="4"/>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500"/>
                                        <p:tgtEl>
                                          <p:spTgt spid="5"/>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down)">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AC4BC2-31E8-442A-A393-985AB2638E02}"/>
              </a:ext>
            </a:extLst>
          </p:cNvPr>
          <p:cNvSpPr>
            <a:spLocks noGrp="1"/>
          </p:cNvSpPr>
          <p:nvPr>
            <p:ph type="title"/>
          </p:nvPr>
        </p:nvSpPr>
        <p:spPr>
          <a:xfrm>
            <a:off x="628650" y="188843"/>
            <a:ext cx="7886700" cy="708300"/>
          </a:xfrm>
        </p:spPr>
        <p:txBody>
          <a:bodyPr/>
          <a:lstStyle/>
          <a:p>
            <a:r>
              <a:rPr lang="zh-CN" altLang="en-US" dirty="0"/>
              <a:t>根据</a:t>
            </a:r>
            <a:r>
              <a:rPr lang="zh-CN" altLang="en-US" b="1" dirty="0">
                <a:solidFill>
                  <a:srgbClr val="FF0000"/>
                </a:solidFill>
              </a:rPr>
              <a:t>客户洞察</a:t>
            </a:r>
            <a:r>
              <a:rPr lang="zh-CN" altLang="en-US" dirty="0"/>
              <a:t>打造商业模式</a:t>
            </a:r>
          </a:p>
        </p:txBody>
      </p:sp>
      <p:sp>
        <p:nvSpPr>
          <p:cNvPr id="3" name="内容占位符 2">
            <a:extLst>
              <a:ext uri="{FF2B5EF4-FFF2-40B4-BE49-F238E27FC236}">
                <a16:creationId xmlns:a16="http://schemas.microsoft.com/office/drawing/2014/main" id="{CBAC3F54-E367-4109-99B2-A9E52AD4B70F}"/>
              </a:ext>
            </a:extLst>
          </p:cNvPr>
          <p:cNvSpPr>
            <a:spLocks noGrp="1"/>
          </p:cNvSpPr>
          <p:nvPr>
            <p:ph idx="1"/>
          </p:nvPr>
        </p:nvSpPr>
        <p:spPr>
          <a:xfrm>
            <a:off x="208721" y="1053548"/>
            <a:ext cx="8746435" cy="5555974"/>
          </a:xfrm>
        </p:spPr>
        <p:txBody>
          <a:bodyPr>
            <a:normAutofit fontScale="92500" lnSpcReduction="20000"/>
          </a:bodyPr>
          <a:lstStyle/>
          <a:p>
            <a:r>
              <a:rPr lang="zh-CN" altLang="en-US" dirty="0"/>
              <a:t>客户视角是商业模式的指导性原则，客户的观点决定了我们选择怎样的价值主张、渠道、客户关系和收益来源</a:t>
            </a:r>
            <a:endParaRPr lang="en-US" altLang="zh-CN" dirty="0"/>
          </a:p>
          <a:p>
            <a:pPr lvl="1"/>
            <a:r>
              <a:rPr lang="zh-CN" altLang="en-US" dirty="0"/>
              <a:t>透彻的观察，发现情感的源泉，发现内在的内容、意义与本质</a:t>
            </a:r>
            <a:endParaRPr lang="en-US" altLang="zh-CN" dirty="0"/>
          </a:p>
          <a:p>
            <a:pPr lvl="1"/>
            <a:r>
              <a:rPr lang="zh-CN" altLang="en-US" dirty="0"/>
              <a:t>事实上，企业在市场上重金投入的产品、服务和商业模式往往会忽略客户的观点（“叶茂中”式的洗脑广告，</a:t>
            </a:r>
            <a:r>
              <a:rPr lang="zh-CN" altLang="en-US" dirty="0">
                <a:solidFill>
                  <a:srgbClr val="00B0F0"/>
                </a:solidFill>
              </a:rPr>
              <a:t>创新的机遇点</a:t>
            </a:r>
            <a:r>
              <a:rPr lang="zh-CN" altLang="en-US" dirty="0"/>
              <a:t>）</a:t>
            </a:r>
            <a:endParaRPr lang="en-US" altLang="zh-CN" dirty="0"/>
          </a:p>
          <a:p>
            <a:pPr lvl="1"/>
            <a:r>
              <a:rPr lang="zh-CN" altLang="en-US" dirty="0">
                <a:solidFill>
                  <a:srgbClr val="00B0F0"/>
                </a:solidFill>
              </a:rPr>
              <a:t>成功的创新需要深入理解客户的环境、日常工作、担忧和渴望</a:t>
            </a:r>
            <a:endParaRPr lang="en-US" altLang="zh-CN" dirty="0">
              <a:solidFill>
                <a:srgbClr val="00B0F0"/>
              </a:solidFill>
            </a:endParaRPr>
          </a:p>
          <a:p>
            <a:endParaRPr lang="en-US" altLang="zh-CN" sz="100" dirty="0"/>
          </a:p>
          <a:p>
            <a:r>
              <a:rPr lang="zh-CN" altLang="en-US" dirty="0"/>
              <a:t>客户洞察的难点</a:t>
            </a:r>
            <a:endParaRPr lang="en-US" altLang="zh-CN" dirty="0"/>
          </a:p>
          <a:p>
            <a:pPr lvl="1"/>
            <a:r>
              <a:rPr lang="zh-CN" altLang="en-US" dirty="0"/>
              <a:t>透彻理解客户（ “问题背后的问题” ）；需要</a:t>
            </a:r>
            <a:r>
              <a:rPr lang="zh-CN" altLang="en-US" dirty="0">
                <a:solidFill>
                  <a:srgbClr val="00B0F0"/>
                </a:solidFill>
              </a:rPr>
              <a:t>人类学、社会学理论</a:t>
            </a:r>
            <a:r>
              <a:rPr lang="zh-CN" altLang="en-US" dirty="0"/>
              <a:t>（笼统的人），以及与</a:t>
            </a:r>
            <a:r>
              <a:rPr lang="zh-CN" altLang="en-US" dirty="0">
                <a:solidFill>
                  <a:srgbClr val="00B0F0"/>
                </a:solidFill>
              </a:rPr>
              <a:t>实地调研</a:t>
            </a:r>
            <a:r>
              <a:rPr lang="zh-CN" altLang="en-US" dirty="0"/>
              <a:t>（具体的人）结合；</a:t>
            </a:r>
            <a:endParaRPr lang="en-US" altLang="zh-CN" dirty="0"/>
          </a:p>
          <a:p>
            <a:pPr lvl="1"/>
            <a:r>
              <a:rPr lang="zh-CN" altLang="en-US" dirty="0"/>
              <a:t>清楚了解企业当前关注哪些客户（的需要），忽略哪些客户（的需要）</a:t>
            </a:r>
            <a:r>
              <a:rPr lang="en-US" altLang="zh-CN" dirty="0"/>
              <a:t>- </a:t>
            </a:r>
            <a:r>
              <a:rPr lang="zh-CN" altLang="en-US" dirty="0">
                <a:solidFill>
                  <a:srgbClr val="00B0F0"/>
                </a:solidFill>
              </a:rPr>
              <a:t>需要有所取舍</a:t>
            </a:r>
            <a:endParaRPr lang="en-US" altLang="zh-CN" dirty="0">
              <a:solidFill>
                <a:srgbClr val="00B0F0"/>
              </a:solidFill>
            </a:endParaRPr>
          </a:p>
          <a:p>
            <a:endParaRPr lang="en-US" altLang="zh-CN" sz="100" dirty="0"/>
          </a:p>
          <a:p>
            <a:r>
              <a:rPr lang="zh-CN" altLang="en-US" dirty="0"/>
              <a:t>辅助工具：移情图（</a:t>
            </a:r>
            <a:r>
              <a:rPr lang="en-US" altLang="zh-CN" dirty="0"/>
              <a:t>Empathy Map</a:t>
            </a:r>
            <a:r>
              <a:rPr lang="zh-CN" altLang="en-US" dirty="0"/>
              <a:t>）</a:t>
            </a:r>
            <a:endParaRPr lang="en-US" altLang="zh-CN" dirty="0"/>
          </a:p>
          <a:p>
            <a:pPr lvl="1"/>
            <a:r>
              <a:rPr lang="zh-CN" altLang="en-US" dirty="0"/>
              <a:t>构建用户画像的易用工具（“素描”），可导出价值主张、渠道、客户关系、收入来源（</a:t>
            </a:r>
            <a:r>
              <a:rPr lang="zh-CN" altLang="en-US" b="1" dirty="0"/>
              <a:t>画布价值端</a:t>
            </a:r>
            <a:r>
              <a:rPr lang="zh-CN" altLang="en-US" dirty="0"/>
              <a:t>）</a:t>
            </a:r>
            <a:endParaRPr lang="en-US" altLang="zh-CN" dirty="0"/>
          </a:p>
          <a:p>
            <a:pPr lvl="1"/>
            <a:r>
              <a:rPr lang="zh-CN" altLang="en-US" dirty="0"/>
              <a:t>使用方式：罗列所有客户群体，挑选三个最有希望的，选择一个作为分析对象</a:t>
            </a:r>
            <a:endParaRPr lang="en-US" altLang="zh-CN" dirty="0"/>
          </a:p>
          <a:p>
            <a:pPr lvl="2"/>
            <a:r>
              <a:rPr lang="zh-CN" altLang="en-US" dirty="0"/>
              <a:t>分析前准备：为客户群体命名，标记含收入、婚姻状况等在内的人口统计学特征</a:t>
            </a:r>
          </a:p>
        </p:txBody>
      </p:sp>
    </p:spTree>
    <p:extLst>
      <p:ext uri="{BB962C8B-B14F-4D97-AF65-F5344CB8AC3E}">
        <p14:creationId xmlns:p14="http://schemas.microsoft.com/office/powerpoint/2010/main" val="1217670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B7A448-668F-453B-9085-F9A3720B1E90}"/>
              </a:ext>
            </a:extLst>
          </p:cNvPr>
          <p:cNvSpPr>
            <a:spLocks noGrp="1"/>
          </p:cNvSpPr>
          <p:nvPr>
            <p:ph type="title"/>
          </p:nvPr>
        </p:nvSpPr>
        <p:spPr>
          <a:xfrm>
            <a:off x="6781589" y="68824"/>
            <a:ext cx="2161761" cy="689656"/>
          </a:xfrm>
        </p:spPr>
        <p:txBody>
          <a:bodyPr>
            <a:normAutofit fontScale="90000"/>
          </a:bodyPr>
          <a:lstStyle/>
          <a:p>
            <a:r>
              <a:rPr lang="zh-CN" altLang="en-US" dirty="0"/>
              <a:t>移情图</a:t>
            </a:r>
          </a:p>
        </p:txBody>
      </p:sp>
      <p:sp>
        <p:nvSpPr>
          <p:cNvPr id="3" name="内容占位符 2">
            <a:extLst>
              <a:ext uri="{FF2B5EF4-FFF2-40B4-BE49-F238E27FC236}">
                <a16:creationId xmlns:a16="http://schemas.microsoft.com/office/drawing/2014/main" id="{76A521A7-213A-44AA-98B7-62A1F207B387}"/>
              </a:ext>
            </a:extLst>
          </p:cNvPr>
          <p:cNvSpPr>
            <a:spLocks noGrp="1"/>
          </p:cNvSpPr>
          <p:nvPr>
            <p:ph idx="1"/>
          </p:nvPr>
        </p:nvSpPr>
        <p:spPr>
          <a:xfrm>
            <a:off x="178905" y="178904"/>
            <a:ext cx="2161760" cy="6599583"/>
          </a:xfrm>
        </p:spPr>
        <p:txBody>
          <a:bodyPr>
            <a:normAutofit fontScale="77500" lnSpcReduction="20000"/>
          </a:bodyPr>
          <a:lstStyle/>
          <a:p>
            <a:r>
              <a:rPr lang="zh-CN" altLang="en-US" b="1" dirty="0"/>
              <a:t>看：</a:t>
            </a:r>
            <a:r>
              <a:rPr lang="zh-CN" altLang="en-US" dirty="0"/>
              <a:t>描述该客户在她所处的环境中所看到的东西</a:t>
            </a:r>
            <a:endParaRPr lang="en-US" altLang="zh-CN" dirty="0"/>
          </a:p>
          <a:p>
            <a:r>
              <a:rPr lang="zh-CN" altLang="en-US" b="1" dirty="0"/>
              <a:t>听：</a:t>
            </a:r>
            <a:r>
              <a:rPr lang="zh-CN" altLang="en-US" dirty="0"/>
              <a:t>描述环境如何影响到这个客户</a:t>
            </a:r>
            <a:endParaRPr lang="en-US" altLang="zh-CN" dirty="0"/>
          </a:p>
          <a:p>
            <a:r>
              <a:rPr lang="zh-CN" altLang="en-US" b="1" dirty="0"/>
              <a:t>想</a:t>
            </a:r>
            <a:r>
              <a:rPr lang="en-US" altLang="zh-CN" b="1" dirty="0"/>
              <a:t>&amp;</a:t>
            </a:r>
            <a:r>
              <a:rPr lang="zh-CN" altLang="en-US" b="1" dirty="0"/>
              <a:t>感受：</a:t>
            </a:r>
            <a:r>
              <a:rPr lang="zh-CN" altLang="en-US" dirty="0"/>
              <a:t>尝试勾勒你的客户思维的过程</a:t>
            </a:r>
            <a:endParaRPr lang="en-US" altLang="zh-CN" dirty="0"/>
          </a:p>
          <a:p>
            <a:r>
              <a:rPr lang="zh-CN" altLang="en-US" b="1" dirty="0"/>
              <a:t>说</a:t>
            </a:r>
            <a:r>
              <a:rPr lang="en-US" altLang="zh-CN" b="1" dirty="0"/>
              <a:t>&amp;</a:t>
            </a:r>
            <a:r>
              <a:rPr lang="zh-CN" altLang="en-US" b="1" dirty="0"/>
              <a:t>做：</a:t>
            </a:r>
            <a:r>
              <a:rPr lang="zh-CN" altLang="en-US" dirty="0"/>
              <a:t>想象客户可能的言辞，或公共场合的行为</a:t>
            </a:r>
            <a:endParaRPr lang="en-US" altLang="zh-CN" dirty="0"/>
          </a:p>
          <a:p>
            <a:r>
              <a:rPr lang="zh-CN" altLang="en-US" b="1" dirty="0"/>
              <a:t>痛点：</a:t>
            </a:r>
            <a:r>
              <a:rPr lang="zh-CN" altLang="en-US" dirty="0"/>
              <a:t>已遭受的挫折、正遇到的阻碍、怕承担的风险</a:t>
            </a:r>
            <a:endParaRPr lang="en-US" altLang="zh-CN" dirty="0"/>
          </a:p>
          <a:p>
            <a:r>
              <a:rPr lang="zh-CN" altLang="en-US" b="1" dirty="0"/>
              <a:t>收益：</a:t>
            </a:r>
            <a:r>
              <a:rPr lang="zh-CN" altLang="en-US" dirty="0"/>
              <a:t>预期成就、成功衡量标准、实现目标所采用的策略</a:t>
            </a:r>
          </a:p>
        </p:txBody>
      </p:sp>
      <p:pic>
        <p:nvPicPr>
          <p:cNvPr id="4" name="图片 3">
            <a:extLst>
              <a:ext uri="{FF2B5EF4-FFF2-40B4-BE49-F238E27FC236}">
                <a16:creationId xmlns:a16="http://schemas.microsoft.com/office/drawing/2014/main" id="{9A0156E1-E965-46F8-8998-44F47AD5A168}"/>
              </a:ext>
            </a:extLst>
          </p:cNvPr>
          <p:cNvPicPr>
            <a:picLocks noChangeAspect="1"/>
          </p:cNvPicPr>
          <p:nvPr/>
        </p:nvPicPr>
        <p:blipFill>
          <a:blip r:embed="rId2"/>
          <a:stretch>
            <a:fillRect/>
          </a:stretch>
        </p:blipFill>
        <p:spPr>
          <a:xfrm>
            <a:off x="2503409" y="857250"/>
            <a:ext cx="6640591" cy="5143500"/>
          </a:xfrm>
          <a:prstGeom prst="rect">
            <a:avLst/>
          </a:prstGeom>
        </p:spPr>
      </p:pic>
      <p:sp>
        <p:nvSpPr>
          <p:cNvPr id="5" name="矩形 4">
            <a:extLst>
              <a:ext uri="{FF2B5EF4-FFF2-40B4-BE49-F238E27FC236}">
                <a16:creationId xmlns:a16="http://schemas.microsoft.com/office/drawing/2014/main" id="{E9CF7B0F-3A78-41F8-8676-0CD2E8F87CA7}"/>
              </a:ext>
            </a:extLst>
          </p:cNvPr>
          <p:cNvSpPr/>
          <p:nvPr/>
        </p:nvSpPr>
        <p:spPr>
          <a:xfrm>
            <a:off x="6638121" y="1672879"/>
            <a:ext cx="2505879" cy="8684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她眼中的产品、周边的人与朋友、能接触到的同类产品、遇到的困难</a:t>
            </a:r>
          </a:p>
        </p:txBody>
      </p:sp>
      <p:sp>
        <p:nvSpPr>
          <p:cNvPr id="6" name="矩形 5">
            <a:extLst>
              <a:ext uri="{FF2B5EF4-FFF2-40B4-BE49-F238E27FC236}">
                <a16:creationId xmlns:a16="http://schemas.microsoft.com/office/drawing/2014/main" id="{D4CC27B6-F7BF-4A3F-A25B-B2454432CF6D}"/>
              </a:ext>
            </a:extLst>
          </p:cNvPr>
          <p:cNvSpPr/>
          <p:nvPr/>
        </p:nvSpPr>
        <p:spPr>
          <a:xfrm>
            <a:off x="2221396" y="2974285"/>
            <a:ext cx="2505879" cy="10547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她朋友说了什么、配偶说了什么、哪些人以怎样方式真正影响到她、有影响力的媒体渠道</a:t>
            </a:r>
          </a:p>
        </p:txBody>
      </p:sp>
      <p:sp>
        <p:nvSpPr>
          <p:cNvPr id="9" name="矩形 8">
            <a:extLst>
              <a:ext uri="{FF2B5EF4-FFF2-40B4-BE49-F238E27FC236}">
                <a16:creationId xmlns:a16="http://schemas.microsoft.com/office/drawing/2014/main" id="{2BE15659-76F6-4AE8-9454-E6DFE9D9C9C4}"/>
              </a:ext>
            </a:extLst>
          </p:cNvPr>
          <p:cNvSpPr/>
          <p:nvPr/>
        </p:nvSpPr>
        <p:spPr>
          <a:xfrm>
            <a:off x="3736136" y="383899"/>
            <a:ext cx="2811313" cy="10547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哪些事情是真正重要的（不公开承认）、她的情绪与可能的触动、夜不能寐的事、梦想与渴望</a:t>
            </a:r>
          </a:p>
        </p:txBody>
      </p:sp>
      <p:sp>
        <p:nvSpPr>
          <p:cNvPr id="10" name="矩形 9">
            <a:extLst>
              <a:ext uri="{FF2B5EF4-FFF2-40B4-BE49-F238E27FC236}">
                <a16:creationId xmlns:a16="http://schemas.microsoft.com/office/drawing/2014/main" id="{6CDCDBD6-8791-4581-B44C-545E65E946B5}"/>
              </a:ext>
            </a:extLst>
          </p:cNvPr>
          <p:cNvSpPr/>
          <p:nvPr/>
        </p:nvSpPr>
        <p:spPr>
          <a:xfrm>
            <a:off x="5292694" y="4066769"/>
            <a:ext cx="2811313" cy="8684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持有的态度、对他人的言论、要重视真实想法与外部言论之间可能的矛盾</a:t>
            </a:r>
          </a:p>
        </p:txBody>
      </p:sp>
    </p:spTree>
    <p:extLst>
      <p:ext uri="{BB962C8B-B14F-4D97-AF65-F5344CB8AC3E}">
        <p14:creationId xmlns:p14="http://schemas.microsoft.com/office/powerpoint/2010/main" val="13469973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218A4B-6A46-4BC7-B9A1-90157117FDE6}"/>
              </a:ext>
            </a:extLst>
          </p:cNvPr>
          <p:cNvSpPr>
            <a:spLocks noGrp="1"/>
          </p:cNvSpPr>
          <p:nvPr>
            <p:ph type="title"/>
          </p:nvPr>
        </p:nvSpPr>
        <p:spPr>
          <a:xfrm>
            <a:off x="84482" y="116647"/>
            <a:ext cx="8975035" cy="780499"/>
          </a:xfrm>
        </p:spPr>
        <p:txBody>
          <a:bodyPr>
            <a:normAutofit/>
          </a:bodyPr>
          <a:lstStyle/>
          <a:p>
            <a:r>
              <a:rPr lang="zh-CN" altLang="en-US" sz="3600" dirty="0"/>
              <a:t>客户洞察补充：变需要为需求（人为核心）</a:t>
            </a:r>
          </a:p>
        </p:txBody>
      </p:sp>
      <p:sp>
        <p:nvSpPr>
          <p:cNvPr id="3" name="内容占位符 2">
            <a:extLst>
              <a:ext uri="{FF2B5EF4-FFF2-40B4-BE49-F238E27FC236}">
                <a16:creationId xmlns:a16="http://schemas.microsoft.com/office/drawing/2014/main" id="{103D16E3-DC6E-4282-8AEC-43C7E88A4EC5}"/>
              </a:ext>
            </a:extLst>
          </p:cNvPr>
          <p:cNvSpPr>
            <a:spLocks noGrp="1"/>
          </p:cNvSpPr>
          <p:nvPr>
            <p:ph idx="1"/>
          </p:nvPr>
        </p:nvSpPr>
        <p:spPr>
          <a:xfrm>
            <a:off x="188843" y="1319842"/>
            <a:ext cx="8870674" cy="5421510"/>
          </a:xfrm>
        </p:spPr>
        <p:txBody>
          <a:bodyPr>
            <a:normAutofit/>
          </a:bodyPr>
          <a:lstStyle/>
          <a:p>
            <a:r>
              <a:rPr lang="zh-CN" altLang="en-US" b="1" dirty="0"/>
              <a:t>洞察力</a:t>
            </a:r>
            <a:r>
              <a:rPr lang="zh-CN" altLang="en-US" dirty="0"/>
              <a:t>是设计思维的关键来源之一</a:t>
            </a:r>
            <a:endParaRPr lang="en-US" altLang="zh-CN" dirty="0"/>
          </a:p>
          <a:p>
            <a:pPr lvl="1"/>
            <a:r>
              <a:rPr lang="zh-CN" altLang="en-US" b="1" dirty="0">
                <a:solidFill>
                  <a:srgbClr val="0070C0"/>
                </a:solidFill>
              </a:rPr>
              <a:t>重视人的行为，而不是</a:t>
            </a:r>
            <a:r>
              <a:rPr lang="en-US" altLang="zh-CN" b="1" dirty="0">
                <a:solidFill>
                  <a:srgbClr val="0070C0"/>
                </a:solidFill>
              </a:rPr>
              <a:t>judge</a:t>
            </a:r>
          </a:p>
          <a:p>
            <a:endParaRPr lang="en-US" altLang="zh-CN" sz="150" dirty="0"/>
          </a:p>
          <a:p>
            <a:r>
              <a:rPr lang="zh-CN" altLang="en-US" dirty="0"/>
              <a:t>从设计到设计思维的演化，</a:t>
            </a:r>
            <a:r>
              <a:rPr lang="zh-CN" altLang="en-US" b="1" dirty="0">
                <a:solidFill>
                  <a:srgbClr val="0070C0"/>
                </a:solidFill>
              </a:rPr>
              <a:t>本质上是由创造产品演化到分析人与产品的关系，进而演化到人与人的关系</a:t>
            </a:r>
            <a:endParaRPr lang="en-US" altLang="zh-CN" b="1" dirty="0">
              <a:solidFill>
                <a:srgbClr val="0070C0"/>
              </a:solidFill>
            </a:endParaRPr>
          </a:p>
          <a:p>
            <a:pPr lvl="1"/>
            <a:r>
              <a:rPr lang="zh-CN" altLang="en-US" dirty="0"/>
              <a:t>“人与人的关系” </a:t>
            </a:r>
            <a:r>
              <a:rPr lang="en-US" altLang="zh-CN" dirty="0"/>
              <a:t>&amp; </a:t>
            </a:r>
            <a:r>
              <a:rPr lang="zh-CN" altLang="en-US" dirty="0"/>
              <a:t>“人人互联成本趋零” </a:t>
            </a:r>
            <a:r>
              <a:rPr lang="en-US" altLang="zh-CN" dirty="0"/>
              <a:t>|=&gt; </a:t>
            </a:r>
            <a:r>
              <a:rPr lang="zh-CN" altLang="en-US" dirty="0"/>
              <a:t>“互联网</a:t>
            </a:r>
            <a:r>
              <a:rPr lang="en-US" altLang="zh-CN" dirty="0"/>
              <a:t>+</a:t>
            </a:r>
            <a:r>
              <a:rPr lang="zh-CN" altLang="en-US" dirty="0"/>
              <a:t>”</a:t>
            </a:r>
            <a:endParaRPr lang="en-US" altLang="zh-CN" dirty="0"/>
          </a:p>
          <a:p>
            <a:endParaRPr lang="en-US" altLang="zh-CN" sz="100" dirty="0"/>
          </a:p>
          <a:p>
            <a:r>
              <a:rPr lang="zh-CN" altLang="en-US" dirty="0"/>
              <a:t>设计思维的任务：</a:t>
            </a:r>
            <a:r>
              <a:rPr lang="zh-CN" altLang="en-US" b="1" dirty="0"/>
              <a:t>观察</a:t>
            </a:r>
            <a:r>
              <a:rPr lang="zh-CN" altLang="en-US" dirty="0"/>
              <a:t>结果转为洞察，洞察再转为改善人们生活的产品和服务</a:t>
            </a:r>
            <a:endParaRPr lang="en-US" altLang="zh-CN" dirty="0"/>
          </a:p>
          <a:p>
            <a:pPr lvl="1"/>
            <a:r>
              <a:rPr lang="zh-CN" altLang="en-US" dirty="0"/>
              <a:t>观察：关注人们没有去做和说的，重视边缘地带的表现（例：一个工具是否能让小学生顺利使用）</a:t>
            </a:r>
            <a:endParaRPr lang="en-US" altLang="zh-CN" dirty="0"/>
          </a:p>
          <a:p>
            <a:pPr lvl="1"/>
            <a:r>
              <a:rPr lang="zh-CN" altLang="en-US" dirty="0"/>
              <a:t>观察向洞察的转化需要：专业领域知识（笼统的人），深入到具体场景中去观察人的具体行为（具体的人）</a:t>
            </a:r>
            <a:endParaRPr lang="en-US" altLang="zh-CN" dirty="0"/>
          </a:p>
          <a:p>
            <a:endParaRPr lang="en-US" altLang="zh-CN" sz="100" dirty="0"/>
          </a:p>
          <a:p>
            <a:endParaRPr lang="en-US" altLang="zh-CN" dirty="0"/>
          </a:p>
        </p:txBody>
      </p:sp>
    </p:spTree>
    <p:extLst>
      <p:ext uri="{BB962C8B-B14F-4D97-AF65-F5344CB8AC3E}">
        <p14:creationId xmlns:p14="http://schemas.microsoft.com/office/powerpoint/2010/main" val="1226887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34492C-A441-4CFD-AEBC-964B13508FF0}"/>
              </a:ext>
            </a:extLst>
          </p:cNvPr>
          <p:cNvSpPr>
            <a:spLocks noGrp="1"/>
          </p:cNvSpPr>
          <p:nvPr>
            <p:ph type="title"/>
          </p:nvPr>
        </p:nvSpPr>
        <p:spPr/>
        <p:txBody>
          <a:bodyPr/>
          <a:lstStyle/>
          <a:p>
            <a:r>
              <a:rPr lang="zh-CN" altLang="en-US" dirty="0"/>
              <a:t>客户洞察的核心：换位思考</a:t>
            </a:r>
          </a:p>
        </p:txBody>
      </p:sp>
      <p:sp>
        <p:nvSpPr>
          <p:cNvPr id="3" name="内容占位符 2">
            <a:extLst>
              <a:ext uri="{FF2B5EF4-FFF2-40B4-BE49-F238E27FC236}">
                <a16:creationId xmlns:a16="http://schemas.microsoft.com/office/drawing/2014/main" id="{F3EE1317-0857-46AB-A061-E587777A19EC}"/>
              </a:ext>
            </a:extLst>
          </p:cNvPr>
          <p:cNvSpPr>
            <a:spLocks noGrp="1"/>
          </p:cNvSpPr>
          <p:nvPr>
            <p:ph idx="1"/>
          </p:nvPr>
        </p:nvSpPr>
        <p:spPr/>
        <p:txBody>
          <a:bodyPr>
            <a:normAutofit lnSpcReduction="10000"/>
          </a:bodyPr>
          <a:lstStyle/>
          <a:p>
            <a:r>
              <a:rPr lang="zh-CN" altLang="en-US" b="1" dirty="0">
                <a:solidFill>
                  <a:srgbClr val="0070C0"/>
                </a:solidFill>
              </a:rPr>
              <a:t>换位思考</a:t>
            </a:r>
            <a:r>
              <a:rPr lang="zh-CN" altLang="en-US" dirty="0"/>
              <a:t>：一种心理习惯，促使我们体会到每个人的感受，而不是将他们当做小白鼠或实验偏差</a:t>
            </a:r>
            <a:endParaRPr lang="en-US" altLang="zh-CN" dirty="0"/>
          </a:p>
          <a:p>
            <a:pPr lvl="1"/>
            <a:r>
              <a:rPr lang="zh-CN" altLang="en-US" b="1" dirty="0">
                <a:solidFill>
                  <a:srgbClr val="0070C0"/>
                </a:solidFill>
              </a:rPr>
              <a:t>第一层：功能 </a:t>
            </a:r>
            <a:r>
              <a:rPr lang="en-US" altLang="zh-CN" dirty="0"/>
              <a:t>– </a:t>
            </a:r>
            <a:r>
              <a:rPr lang="zh-CN" altLang="en-US" dirty="0"/>
              <a:t>与观察的用户互换身份</a:t>
            </a:r>
            <a:endParaRPr lang="en-US" altLang="zh-CN" dirty="0"/>
          </a:p>
          <a:p>
            <a:pPr lvl="1"/>
            <a:r>
              <a:rPr lang="zh-CN" altLang="en-US" b="1" dirty="0">
                <a:solidFill>
                  <a:srgbClr val="0070C0"/>
                </a:solidFill>
              </a:rPr>
              <a:t>第二层：认知 </a:t>
            </a:r>
            <a:r>
              <a:rPr lang="en-US" altLang="zh-CN" dirty="0"/>
              <a:t>– </a:t>
            </a:r>
            <a:r>
              <a:rPr lang="zh-CN" altLang="en-US" dirty="0"/>
              <a:t>体会用户的感受与“潜在需求”</a:t>
            </a:r>
            <a:endParaRPr lang="en-US" altLang="zh-CN" dirty="0"/>
          </a:p>
          <a:p>
            <a:pPr lvl="1"/>
            <a:r>
              <a:rPr lang="zh-CN" altLang="en-US" b="1" dirty="0">
                <a:solidFill>
                  <a:srgbClr val="0070C0"/>
                </a:solidFill>
              </a:rPr>
              <a:t>第三层：情感 </a:t>
            </a:r>
            <a:r>
              <a:rPr lang="en-US" altLang="zh-CN" dirty="0"/>
              <a:t>– </a:t>
            </a:r>
            <a:r>
              <a:rPr lang="zh-CN" altLang="en-US" dirty="0"/>
              <a:t>寻找能触动和推动目标人群的想法</a:t>
            </a:r>
            <a:endParaRPr lang="en-US" altLang="zh-CN" dirty="0"/>
          </a:p>
          <a:p>
            <a:pPr lvl="1"/>
            <a:r>
              <a:rPr lang="zh-CN" altLang="en-US" dirty="0"/>
              <a:t>拓展针对个人的换位思考（到群体）</a:t>
            </a:r>
            <a:endParaRPr lang="en-US" altLang="zh-CN" dirty="0"/>
          </a:p>
          <a:p>
            <a:endParaRPr lang="en-US" altLang="zh-CN" sz="100" dirty="0"/>
          </a:p>
          <a:p>
            <a:r>
              <a:rPr lang="zh-CN" altLang="en-US" dirty="0"/>
              <a:t>帮助人们发掘未能意识到的潜在需求，是设计思考者面临的挑战</a:t>
            </a:r>
            <a:endParaRPr lang="en-US" altLang="zh-CN" dirty="0"/>
          </a:p>
          <a:p>
            <a:pPr lvl="1"/>
            <a:r>
              <a:rPr lang="zh-CN" altLang="en-US" dirty="0"/>
              <a:t>将用户引入设计：</a:t>
            </a:r>
            <a:r>
              <a:rPr lang="en-US" altLang="zh-CN" dirty="0"/>
              <a:t>against user – for user – with user</a:t>
            </a:r>
          </a:p>
          <a:p>
            <a:pPr lvl="1"/>
            <a:r>
              <a:rPr lang="zh-CN" altLang="en-US" dirty="0"/>
              <a:t>在解决用户痛点之外，进一步引导用户实现（额外的）自我价值</a:t>
            </a:r>
          </a:p>
        </p:txBody>
      </p:sp>
    </p:spTree>
    <p:extLst>
      <p:ext uri="{BB962C8B-B14F-4D97-AF65-F5344CB8AC3E}">
        <p14:creationId xmlns:p14="http://schemas.microsoft.com/office/powerpoint/2010/main" val="3975262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2832685F-0A20-7C5B-5FC5-1D6DF8B9381F}"/>
              </a:ext>
            </a:extLst>
          </p:cNvPr>
          <p:cNvPicPr>
            <a:picLocks noChangeAspect="1"/>
          </p:cNvPicPr>
          <p:nvPr/>
        </p:nvPicPr>
        <p:blipFill>
          <a:blip r:embed="rId2"/>
          <a:stretch>
            <a:fillRect/>
          </a:stretch>
        </p:blipFill>
        <p:spPr>
          <a:xfrm>
            <a:off x="2367418" y="48597"/>
            <a:ext cx="5550470" cy="2844271"/>
          </a:xfrm>
          <a:prstGeom prst="rect">
            <a:avLst/>
          </a:prstGeom>
        </p:spPr>
      </p:pic>
      <p:sp>
        <p:nvSpPr>
          <p:cNvPr id="2" name="标题 1">
            <a:extLst>
              <a:ext uri="{FF2B5EF4-FFF2-40B4-BE49-F238E27FC236}">
                <a16:creationId xmlns:a16="http://schemas.microsoft.com/office/drawing/2014/main" id="{89FB1323-AB74-41A7-8183-4C9D8601F5E5}"/>
              </a:ext>
            </a:extLst>
          </p:cNvPr>
          <p:cNvSpPr>
            <a:spLocks noGrp="1"/>
          </p:cNvSpPr>
          <p:nvPr>
            <p:ph type="title"/>
          </p:nvPr>
        </p:nvSpPr>
        <p:spPr>
          <a:xfrm>
            <a:off x="6340404" y="192597"/>
            <a:ext cx="2709773" cy="346074"/>
          </a:xfrm>
        </p:spPr>
        <p:txBody>
          <a:bodyPr>
            <a:noAutofit/>
          </a:bodyPr>
          <a:lstStyle/>
          <a:p>
            <a:r>
              <a:rPr lang="zh-CN" altLang="en-US" sz="2400" dirty="0"/>
              <a:t>洞察举例：外卖小哥究竟需要什么</a:t>
            </a:r>
          </a:p>
        </p:txBody>
      </p:sp>
      <p:graphicFrame>
        <p:nvGraphicFramePr>
          <p:cNvPr id="4" name="内容占位符 3">
            <a:extLst>
              <a:ext uri="{FF2B5EF4-FFF2-40B4-BE49-F238E27FC236}">
                <a16:creationId xmlns:a16="http://schemas.microsoft.com/office/drawing/2014/main" id="{D7E5AC2B-E421-4DB0-8BCA-9B54695B9CEC}"/>
              </a:ext>
            </a:extLst>
          </p:cNvPr>
          <p:cNvGraphicFramePr>
            <a:graphicFrameLocks noGrp="1" noChangeAspect="1"/>
          </p:cNvGraphicFramePr>
          <p:nvPr>
            <p:ph idx="1"/>
          </p:nvPr>
        </p:nvGraphicFramePr>
        <p:xfrm>
          <a:off x="0" y="48597"/>
          <a:ext cx="2467155" cy="3491210"/>
        </p:xfrm>
        <a:graphic>
          <a:graphicData uri="http://schemas.openxmlformats.org/presentationml/2006/ole">
            <mc:AlternateContent xmlns:mc="http://schemas.openxmlformats.org/markup-compatibility/2006">
              <mc:Choice xmlns:v="urn:schemas-microsoft-com:vml" Requires="v">
                <p:oleObj name="Acrobat Document" r:id="rId3" imgW="3777905" imgH="5346565" progId="Acrobat.Document.DC">
                  <p:embed/>
                </p:oleObj>
              </mc:Choice>
              <mc:Fallback>
                <p:oleObj name="Acrobat Document" r:id="rId3" imgW="3777905" imgH="5346565" progId="Acrobat.Document.DC">
                  <p:embed/>
                  <p:pic>
                    <p:nvPicPr>
                      <p:cNvPr id="4" name="内容占位符 3">
                        <a:extLst>
                          <a:ext uri="{FF2B5EF4-FFF2-40B4-BE49-F238E27FC236}">
                            <a16:creationId xmlns:a16="http://schemas.microsoft.com/office/drawing/2014/main" id="{D7E5AC2B-E421-4DB0-8BCA-9B54695B9CEC}"/>
                          </a:ext>
                        </a:extLst>
                      </p:cNvPr>
                      <p:cNvPicPr/>
                      <p:nvPr/>
                    </p:nvPicPr>
                    <p:blipFill>
                      <a:blip r:embed="rId4"/>
                      <a:stretch>
                        <a:fillRect/>
                      </a:stretch>
                    </p:blipFill>
                    <p:spPr>
                      <a:xfrm>
                        <a:off x="0" y="48597"/>
                        <a:ext cx="2467155" cy="3491210"/>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C51CDB8B-8C14-4FA9-9279-C8872EB969B3}"/>
              </a:ext>
            </a:extLst>
          </p:cNvPr>
          <p:cNvGraphicFramePr>
            <a:graphicFrameLocks noChangeAspect="1"/>
          </p:cNvGraphicFramePr>
          <p:nvPr>
            <p:extLst>
              <p:ext uri="{D42A27DB-BD31-4B8C-83A1-F6EECF244321}">
                <p14:modId xmlns:p14="http://schemas.microsoft.com/office/powerpoint/2010/main" val="1634843509"/>
              </p:ext>
            </p:extLst>
          </p:nvPr>
        </p:nvGraphicFramePr>
        <p:xfrm>
          <a:off x="688679" y="2238107"/>
          <a:ext cx="3081037" cy="4360054"/>
        </p:xfrm>
        <a:graphic>
          <a:graphicData uri="http://schemas.openxmlformats.org/presentationml/2006/ole">
            <mc:AlternateContent xmlns:mc="http://schemas.openxmlformats.org/markup-compatibility/2006">
              <mc:Choice xmlns:v="urn:schemas-microsoft-com:vml" Requires="v">
                <p:oleObj name="Acrobat Document" r:id="rId5" imgW="3777905" imgH="5346565" progId="Acrobat.Document.DC">
                  <p:embed/>
                </p:oleObj>
              </mc:Choice>
              <mc:Fallback>
                <p:oleObj name="Acrobat Document" r:id="rId5" imgW="3777905" imgH="5346565" progId="Acrobat.Document.DC">
                  <p:embed/>
                  <p:pic>
                    <p:nvPicPr>
                      <p:cNvPr id="6" name="对象 5">
                        <a:extLst>
                          <a:ext uri="{FF2B5EF4-FFF2-40B4-BE49-F238E27FC236}">
                            <a16:creationId xmlns:a16="http://schemas.microsoft.com/office/drawing/2014/main" id="{C51CDB8B-8C14-4FA9-9279-C8872EB969B3}"/>
                          </a:ext>
                        </a:extLst>
                      </p:cNvPr>
                      <p:cNvPicPr/>
                      <p:nvPr/>
                    </p:nvPicPr>
                    <p:blipFill>
                      <a:blip r:embed="rId6"/>
                      <a:stretch>
                        <a:fillRect/>
                      </a:stretch>
                    </p:blipFill>
                    <p:spPr>
                      <a:xfrm>
                        <a:off x="688679" y="2238107"/>
                        <a:ext cx="3081037" cy="4360054"/>
                      </a:xfrm>
                      <a:prstGeom prst="rect">
                        <a:avLst/>
                      </a:prstGeom>
                    </p:spPr>
                  </p:pic>
                </p:oleObj>
              </mc:Fallback>
            </mc:AlternateContent>
          </a:graphicData>
        </a:graphic>
      </p:graphicFrame>
      <p:pic>
        <p:nvPicPr>
          <p:cNvPr id="1028" name="Picture 4">
            <a:extLst>
              <a:ext uri="{FF2B5EF4-FFF2-40B4-BE49-F238E27FC236}">
                <a16:creationId xmlns:a16="http://schemas.microsoft.com/office/drawing/2014/main" id="{C3A2CBCB-F94F-4C6B-AC50-4B19F75F7E3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98614" y="158472"/>
            <a:ext cx="4538645" cy="665093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DECC7558-C00B-4866-97D9-B20075D29F6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41" y="3683807"/>
            <a:ext cx="9144000" cy="3268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7776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28"/>
                                        </p:tgtEl>
                                        <p:attrNameLst>
                                          <p:attrName>style.visibility</p:attrName>
                                        </p:attrNameLst>
                                      </p:cBhvr>
                                      <p:to>
                                        <p:strVal val="visible"/>
                                      </p:to>
                                    </p:set>
                                    <p:anim calcmode="lin" valueType="num">
                                      <p:cBhvr additive="base">
                                        <p:cTn id="13" dur="500" fill="hold"/>
                                        <p:tgtEl>
                                          <p:spTgt spid="1028"/>
                                        </p:tgtEl>
                                        <p:attrNameLst>
                                          <p:attrName>ppt_x</p:attrName>
                                        </p:attrNameLst>
                                      </p:cBhvr>
                                      <p:tavLst>
                                        <p:tav tm="0">
                                          <p:val>
                                            <p:strVal val="#ppt_x"/>
                                          </p:val>
                                        </p:tav>
                                        <p:tav tm="100000">
                                          <p:val>
                                            <p:strVal val="#ppt_x"/>
                                          </p:val>
                                        </p:tav>
                                      </p:tavLst>
                                    </p:anim>
                                    <p:anim calcmode="lin" valueType="num">
                                      <p:cBhvr additive="base">
                                        <p:cTn id="14"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xit" presetSubtype="4" fill="hold" nodeType="clickEffect">
                                  <p:stCondLst>
                                    <p:cond delay="0"/>
                                  </p:stCondLst>
                                  <p:childTnLst>
                                    <p:animEffect transition="out" filter="wipe(down)">
                                      <p:cBhvr>
                                        <p:cTn id="18" dur="500"/>
                                        <p:tgtEl>
                                          <p:spTgt spid="1028"/>
                                        </p:tgtEl>
                                      </p:cBhvr>
                                    </p:animEffect>
                                    <p:set>
                                      <p:cBhvr>
                                        <p:cTn id="19" dur="1" fill="hold">
                                          <p:stCondLst>
                                            <p:cond delay="499"/>
                                          </p:stCondLst>
                                        </p:cTn>
                                        <p:tgtEl>
                                          <p:spTgt spid="1028"/>
                                        </p:tgtEl>
                                        <p:attrNameLst>
                                          <p:attrName>style.visibility</p:attrName>
                                        </p:attrNameLst>
                                      </p:cBhvr>
                                      <p:to>
                                        <p:strVal val="hidden"/>
                                      </p:to>
                                    </p:set>
                                  </p:childTnLst>
                                </p:cTn>
                              </p:par>
                              <p:par>
                                <p:cTn id="20" presetID="2" presetClass="exit" presetSubtype="4" fill="hold" nodeType="withEffect">
                                  <p:stCondLst>
                                    <p:cond delay="0"/>
                                  </p:stCondLst>
                                  <p:childTnLst>
                                    <p:anim calcmode="lin" valueType="num">
                                      <p:cBhvr additive="base">
                                        <p:cTn id="21" dur="500"/>
                                        <p:tgtEl>
                                          <p:spTgt spid="6"/>
                                        </p:tgtEl>
                                        <p:attrNameLst>
                                          <p:attrName>ppt_x</p:attrName>
                                        </p:attrNameLst>
                                      </p:cBhvr>
                                      <p:tavLst>
                                        <p:tav tm="0">
                                          <p:val>
                                            <p:strVal val="ppt_x"/>
                                          </p:val>
                                        </p:tav>
                                        <p:tav tm="100000">
                                          <p:val>
                                            <p:strVal val="ppt_x"/>
                                          </p:val>
                                        </p:tav>
                                      </p:tavLst>
                                    </p:anim>
                                    <p:anim calcmode="lin" valueType="num">
                                      <p:cBhvr additive="base">
                                        <p:cTn id="22" dur="500"/>
                                        <p:tgtEl>
                                          <p:spTgt spid="6"/>
                                        </p:tgtEl>
                                        <p:attrNameLst>
                                          <p:attrName>ppt_y</p:attrName>
                                        </p:attrNameLst>
                                      </p:cBhvr>
                                      <p:tavLst>
                                        <p:tav tm="0">
                                          <p:val>
                                            <p:strVal val="ppt_y"/>
                                          </p:val>
                                        </p:tav>
                                        <p:tav tm="100000">
                                          <p:val>
                                            <p:strVal val="1+ppt_h/2"/>
                                          </p:val>
                                        </p:tav>
                                      </p:tavLst>
                                    </p:anim>
                                    <p:set>
                                      <p:cBhvr>
                                        <p:cTn id="23" dur="1" fill="hold">
                                          <p:stCondLst>
                                            <p:cond delay="499"/>
                                          </p:stCondLst>
                                        </p:cTn>
                                        <p:tgtEl>
                                          <p:spTgt spid="6"/>
                                        </p:tgtEl>
                                        <p:attrNameLst>
                                          <p:attrName>style.visibility</p:attrName>
                                        </p:attrNameLst>
                                      </p:cBhvr>
                                      <p:to>
                                        <p:strVal val="hidden"/>
                                      </p:to>
                                    </p:set>
                                  </p:childTnLst>
                                </p:cTn>
                              </p:par>
                              <p:par>
                                <p:cTn id="24" presetID="2" presetClass="entr" presetSubtype="4" fill="hold" nodeType="withEffect">
                                  <p:stCondLst>
                                    <p:cond delay="0"/>
                                  </p:stCondLst>
                                  <p:childTnLst>
                                    <p:set>
                                      <p:cBhvr>
                                        <p:cTn id="25" dur="1" fill="hold">
                                          <p:stCondLst>
                                            <p:cond delay="0"/>
                                          </p:stCondLst>
                                        </p:cTn>
                                        <p:tgtEl>
                                          <p:spTgt spid="1026"/>
                                        </p:tgtEl>
                                        <p:attrNameLst>
                                          <p:attrName>style.visibility</p:attrName>
                                        </p:attrNameLst>
                                      </p:cBhvr>
                                      <p:to>
                                        <p:strVal val="visible"/>
                                      </p:to>
                                    </p:set>
                                    <p:anim calcmode="lin" valueType="num">
                                      <p:cBhvr additive="base">
                                        <p:cTn id="26" dur="500" fill="hold"/>
                                        <p:tgtEl>
                                          <p:spTgt spid="1026"/>
                                        </p:tgtEl>
                                        <p:attrNameLst>
                                          <p:attrName>ppt_x</p:attrName>
                                        </p:attrNameLst>
                                      </p:cBhvr>
                                      <p:tavLst>
                                        <p:tav tm="0">
                                          <p:val>
                                            <p:strVal val="#ppt_x"/>
                                          </p:val>
                                        </p:tav>
                                        <p:tav tm="100000">
                                          <p:val>
                                            <p:strVal val="#ppt_x"/>
                                          </p:val>
                                        </p:tav>
                                      </p:tavLst>
                                    </p:anim>
                                    <p:anim calcmode="lin" valueType="num">
                                      <p:cBhvr additive="base">
                                        <p:cTn id="27"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D4B7FE-B8FB-4609-AB8E-B6E498784079}"/>
              </a:ext>
            </a:extLst>
          </p:cNvPr>
          <p:cNvSpPr>
            <a:spLocks noGrp="1"/>
          </p:cNvSpPr>
          <p:nvPr>
            <p:ph type="title"/>
          </p:nvPr>
        </p:nvSpPr>
        <p:spPr>
          <a:xfrm>
            <a:off x="628650" y="365126"/>
            <a:ext cx="7886700" cy="857387"/>
          </a:xfrm>
        </p:spPr>
        <p:txBody>
          <a:bodyPr/>
          <a:lstStyle/>
          <a:p>
            <a:r>
              <a:rPr lang="zh-CN" altLang="en-US" b="1" dirty="0">
                <a:solidFill>
                  <a:srgbClr val="FF0000"/>
                </a:solidFill>
              </a:rPr>
              <a:t>构思</a:t>
            </a:r>
            <a:r>
              <a:rPr lang="zh-CN" altLang="en-US" dirty="0"/>
              <a:t>新的商业模式</a:t>
            </a:r>
          </a:p>
        </p:txBody>
      </p:sp>
      <p:sp>
        <p:nvSpPr>
          <p:cNvPr id="3" name="内容占位符 2">
            <a:extLst>
              <a:ext uri="{FF2B5EF4-FFF2-40B4-BE49-F238E27FC236}">
                <a16:creationId xmlns:a16="http://schemas.microsoft.com/office/drawing/2014/main" id="{8F580FEE-6DDD-4A1D-AEC5-11FEDFD8142D}"/>
              </a:ext>
            </a:extLst>
          </p:cNvPr>
          <p:cNvSpPr>
            <a:spLocks noGrp="1"/>
          </p:cNvSpPr>
          <p:nvPr>
            <p:ph idx="1"/>
          </p:nvPr>
        </p:nvSpPr>
        <p:spPr>
          <a:xfrm>
            <a:off x="628650" y="1421296"/>
            <a:ext cx="7886700" cy="5071577"/>
          </a:xfrm>
        </p:spPr>
        <p:txBody>
          <a:bodyPr>
            <a:normAutofit fontScale="85000" lnSpcReduction="10000"/>
          </a:bodyPr>
          <a:lstStyle/>
          <a:p>
            <a:r>
              <a:rPr lang="zh-CN" altLang="en-US" dirty="0"/>
              <a:t>一个能够产生大量商业模式创意，并成功识别出其中最佳创意的流程被称作构思（</a:t>
            </a:r>
            <a:r>
              <a:rPr lang="en-US" altLang="zh-CN" dirty="0"/>
              <a:t>ideation</a:t>
            </a:r>
            <a:r>
              <a:rPr lang="zh-CN" altLang="en-US" dirty="0"/>
              <a:t>）</a:t>
            </a:r>
            <a:endParaRPr lang="en-US" altLang="zh-CN" dirty="0"/>
          </a:p>
          <a:p>
            <a:pPr lvl="1"/>
            <a:r>
              <a:rPr lang="zh-CN" altLang="en-US" dirty="0"/>
              <a:t>大多数行业只有一种主流商业模式的现状已经改变，同一个市场中会有多种商业模式进行竞争，行业之间的界限也正变得模糊甚至消失</a:t>
            </a:r>
            <a:endParaRPr lang="en-US" altLang="zh-CN" dirty="0"/>
          </a:p>
          <a:p>
            <a:pPr lvl="1"/>
            <a:r>
              <a:rPr lang="zh-CN" altLang="en-US" dirty="0"/>
              <a:t>创造新商业模式时需要忽略现状并停止对操作性问题的担忧</a:t>
            </a:r>
            <a:endParaRPr lang="en-US" altLang="zh-CN" dirty="0"/>
          </a:p>
          <a:p>
            <a:pPr lvl="1"/>
            <a:r>
              <a:rPr lang="zh-CN" altLang="en-US" dirty="0"/>
              <a:t>商业模式创新不是抄袭经典或者对标“友商”，而是创造新机制来满足那些未被满足的、新的或者隐藏在背后的客户需求</a:t>
            </a:r>
            <a:endParaRPr lang="en-US" altLang="zh-CN" dirty="0"/>
          </a:p>
          <a:p>
            <a:endParaRPr lang="en-US" altLang="zh-CN" sz="825" dirty="0"/>
          </a:p>
          <a:p>
            <a:r>
              <a:rPr lang="zh-CN" altLang="en-US" dirty="0"/>
              <a:t>构思的两个步骤：生成大量创意</a:t>
            </a:r>
            <a:r>
              <a:rPr lang="en-US" altLang="zh-CN" dirty="0"/>
              <a:t>-&gt;</a:t>
            </a:r>
            <a:r>
              <a:rPr lang="zh-CN" altLang="en-US" dirty="0"/>
              <a:t>对创意进行整合并挑选</a:t>
            </a:r>
            <a:endParaRPr lang="en-US" altLang="zh-CN" dirty="0"/>
          </a:p>
          <a:p>
            <a:pPr lvl="1"/>
            <a:r>
              <a:rPr lang="zh-CN" altLang="en-US" dirty="0"/>
              <a:t>生成阶段要重视数量；可行的创意可以是颠覆性的，也可以是领域的扩展</a:t>
            </a:r>
            <a:endParaRPr lang="en-US" altLang="zh-CN" dirty="0"/>
          </a:p>
          <a:p>
            <a:endParaRPr lang="en-US" altLang="zh-CN" sz="825" dirty="0"/>
          </a:p>
          <a:p>
            <a:r>
              <a:rPr lang="zh-CN" altLang="en-US" dirty="0"/>
              <a:t>提出新创意的两个出发点</a:t>
            </a:r>
            <a:endParaRPr lang="en-US" altLang="zh-CN" dirty="0"/>
          </a:p>
          <a:p>
            <a:pPr lvl="1"/>
            <a:r>
              <a:rPr lang="zh-CN" altLang="en-US" b="1" dirty="0"/>
              <a:t>从画布中寻找创新的焦点</a:t>
            </a:r>
            <a:endParaRPr lang="en-US" altLang="zh-CN" b="1" dirty="0"/>
          </a:p>
          <a:p>
            <a:pPr lvl="1"/>
            <a:r>
              <a:rPr lang="zh-CN" altLang="en-US" b="1" dirty="0"/>
              <a:t>不断提出“如果</a:t>
            </a:r>
            <a:r>
              <a:rPr lang="en-US" altLang="zh-CN" b="1" dirty="0"/>
              <a:t>…</a:t>
            </a:r>
            <a:r>
              <a:rPr lang="zh-CN" altLang="en-US" b="1" dirty="0"/>
              <a:t>会怎样”的问题</a:t>
            </a:r>
            <a:endParaRPr lang="en-US" altLang="zh-CN" b="1" dirty="0"/>
          </a:p>
          <a:p>
            <a:endParaRPr lang="zh-CN" altLang="en-US" dirty="0"/>
          </a:p>
        </p:txBody>
      </p:sp>
    </p:spTree>
    <p:extLst>
      <p:ext uri="{BB962C8B-B14F-4D97-AF65-F5344CB8AC3E}">
        <p14:creationId xmlns:p14="http://schemas.microsoft.com/office/powerpoint/2010/main" val="100373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 calcmode="lin" valueType="num">
                                      <p:cBhvr additive="base">
                                        <p:cTn id="2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9" end="9"/>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anim calcmode="lin" valueType="num">
                                      <p:cBhvr additive="base">
                                        <p:cTn id="31"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365</TotalTime>
  <Words>3607</Words>
  <Application>Microsoft Office PowerPoint</Application>
  <PresentationFormat>全屏显示(4:3)</PresentationFormat>
  <Paragraphs>272</Paragraphs>
  <Slides>25</Slides>
  <Notes>2</Notes>
  <HiddenSlides>0</HiddenSlides>
  <MMClips>0</MMClips>
  <ScaleCrop>false</ScaleCrop>
  <HeadingPairs>
    <vt:vector size="8" baseType="variant">
      <vt:variant>
        <vt:lpstr>已用的字体</vt:lpstr>
      </vt:variant>
      <vt:variant>
        <vt:i4>4</vt:i4>
      </vt:variant>
      <vt:variant>
        <vt:lpstr>主题</vt:lpstr>
      </vt:variant>
      <vt:variant>
        <vt:i4>1</vt:i4>
      </vt:variant>
      <vt:variant>
        <vt:lpstr>嵌入 OLE 服务器</vt:lpstr>
      </vt:variant>
      <vt:variant>
        <vt:i4>1</vt:i4>
      </vt:variant>
      <vt:variant>
        <vt:lpstr>幻灯片标题</vt:lpstr>
      </vt:variant>
      <vt:variant>
        <vt:i4>25</vt:i4>
      </vt:variant>
    </vt:vector>
  </HeadingPairs>
  <TitlesOfParts>
    <vt:vector size="31" baseType="lpstr">
      <vt:lpstr>等线</vt:lpstr>
      <vt:lpstr>Arial</vt:lpstr>
      <vt:lpstr>Calibri</vt:lpstr>
      <vt:lpstr>Calibri Light</vt:lpstr>
      <vt:lpstr>Office 主题​​</vt:lpstr>
      <vt:lpstr>Acrobat Document</vt:lpstr>
      <vt:lpstr>需求与商业模式创新 商业模式设计 - （客户洞察）构思、可视化、模型构建</vt:lpstr>
      <vt:lpstr>大平台笼罩下如何发掘创新创业机遇？</vt:lpstr>
      <vt:lpstr>商业模式设计：工具、方法、思维</vt:lpstr>
      <vt:lpstr>根据客户洞察打造商业模式</vt:lpstr>
      <vt:lpstr>移情图</vt:lpstr>
      <vt:lpstr>客户洞察补充：变需要为需求（人为核心）</vt:lpstr>
      <vt:lpstr>客户洞察的核心：换位思考</vt:lpstr>
      <vt:lpstr>洞察举例：外卖小哥究竟需要什么</vt:lpstr>
      <vt:lpstr>构思新的商业模式</vt:lpstr>
      <vt:lpstr>商业模式创新的焦点</vt:lpstr>
      <vt:lpstr>利用“如果…会怎样”问题来挑战传统思维</vt:lpstr>
      <vt:lpstr>构思的流程与团队建设</vt:lpstr>
      <vt:lpstr>头脑风暴（构思的重要手段）的规则</vt:lpstr>
      <vt:lpstr>构思补充：明晰思维过程</vt:lpstr>
      <vt:lpstr>视觉化思考的价值</vt:lpstr>
      <vt:lpstr>视觉化的实现：便利贴+绘画</vt:lpstr>
      <vt:lpstr>PowerPoint 演示文稿</vt:lpstr>
      <vt:lpstr>视觉化的作用</vt:lpstr>
      <vt:lpstr>视觉化的作用（续）</vt:lpstr>
      <vt:lpstr>根据不同目标展示出不同的视觉化细节</vt:lpstr>
      <vt:lpstr>PowerPoint 演示文稿</vt:lpstr>
      <vt:lpstr>模型构建的价值</vt:lpstr>
      <vt:lpstr>设计态度与控制规模</vt:lpstr>
      <vt:lpstr>利用模型构建探究决策到执行的转换</vt:lpstr>
      <vt:lpstr>模型构建补充：用手来思考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需求与商业模式创新 第三章 商业模式类型（下）</dc:title>
  <dc:creator>Hongyu Kuang</dc:creator>
  <cp:lastModifiedBy>匡宏宇</cp:lastModifiedBy>
  <cp:revision>69</cp:revision>
  <dcterms:created xsi:type="dcterms:W3CDTF">2020-10-09T06:09:37Z</dcterms:created>
  <dcterms:modified xsi:type="dcterms:W3CDTF">2024-04-29T20:22:32Z</dcterms:modified>
</cp:coreProperties>
</file>

<file path=docProps/thumbnail.jpeg>
</file>